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62" r:id="rId3"/>
    <p:sldId id="265" r:id="rId4"/>
    <p:sldId id="259" r:id="rId5"/>
    <p:sldId id="256" r:id="rId6"/>
    <p:sldId id="266" r:id="rId7"/>
    <p:sldId id="267" r:id="rId8"/>
    <p:sldId id="268" r:id="rId9"/>
    <p:sldId id="269" r:id="rId10"/>
    <p:sldId id="270" r:id="rId11"/>
    <p:sldId id="272" r:id="rId12"/>
    <p:sldId id="273" r:id="rId13"/>
    <p:sldId id="274" r:id="rId14"/>
    <p:sldId id="271" r:id="rId15"/>
    <p:sldId id="275" r:id="rId16"/>
    <p:sldId id="276" r:id="rId17"/>
    <p:sldId id="277" r:id="rId1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8235"/>
    <a:srgbClr val="002060"/>
    <a:srgbClr val="ED7D31"/>
    <a:srgbClr val="034DA2"/>
    <a:srgbClr val="DAE3F3"/>
    <a:srgbClr val="2E75B6"/>
    <a:srgbClr val="F9D9A6"/>
    <a:srgbClr val="1957A2"/>
    <a:srgbClr val="4473C5"/>
    <a:srgbClr val="BACB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0" d="100"/>
          <a:sy n="90" d="100"/>
        </p:scale>
        <p:origin x="138" y="5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F2C884-F901-418F-8B8D-D101B3F0FF3B}" type="datetimeFigureOut">
              <a:rPr lang="el-GR" smtClean="0"/>
              <a:t>27/11/2023</a:t>
            </a:fld>
            <a:endParaRPr lang="el-G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845BB0-2A7F-4E84-8EC1-644C81271B0D}" type="slidenum">
              <a:rPr lang="el-GR" smtClean="0"/>
              <a:t>‹#›</a:t>
            </a:fld>
            <a:endParaRPr lang="el-GR"/>
          </a:p>
        </p:txBody>
      </p:sp>
    </p:spTree>
    <p:extLst>
      <p:ext uri="{BB962C8B-B14F-4D97-AF65-F5344CB8AC3E}">
        <p14:creationId xmlns:p14="http://schemas.microsoft.com/office/powerpoint/2010/main" val="26256750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CA340-510A-96F3-31A4-0C2EF21241F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l-GR"/>
          </a:p>
        </p:txBody>
      </p:sp>
      <p:sp>
        <p:nvSpPr>
          <p:cNvPr id="3" name="Subtitle 2">
            <a:extLst>
              <a:ext uri="{FF2B5EF4-FFF2-40B4-BE49-F238E27FC236}">
                <a16:creationId xmlns:a16="http://schemas.microsoft.com/office/drawing/2014/main" id="{171BD192-8AB0-D0D5-1216-26B7174C98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l-GR"/>
          </a:p>
        </p:txBody>
      </p:sp>
      <p:sp>
        <p:nvSpPr>
          <p:cNvPr id="4" name="Date Placeholder 3">
            <a:extLst>
              <a:ext uri="{FF2B5EF4-FFF2-40B4-BE49-F238E27FC236}">
                <a16:creationId xmlns:a16="http://schemas.microsoft.com/office/drawing/2014/main" id="{A5BB1F9C-228F-BE7D-1111-EAA7280F57E4}"/>
              </a:ext>
            </a:extLst>
          </p:cNvPr>
          <p:cNvSpPr>
            <a:spLocks noGrp="1"/>
          </p:cNvSpPr>
          <p:nvPr>
            <p:ph type="dt" sz="half" idx="10"/>
          </p:nvPr>
        </p:nvSpPr>
        <p:spPr/>
        <p:txBody>
          <a:bodyPr/>
          <a:lstStyle/>
          <a:p>
            <a:fld id="{BFC86D93-A1C7-4E72-9469-626372EC3EB5}" type="datetimeFigureOut">
              <a:rPr lang="el-GR" smtClean="0"/>
              <a:t>27/11/2023</a:t>
            </a:fld>
            <a:endParaRPr lang="el-GR"/>
          </a:p>
        </p:txBody>
      </p:sp>
      <p:sp>
        <p:nvSpPr>
          <p:cNvPr id="5" name="Footer Placeholder 4">
            <a:extLst>
              <a:ext uri="{FF2B5EF4-FFF2-40B4-BE49-F238E27FC236}">
                <a16:creationId xmlns:a16="http://schemas.microsoft.com/office/drawing/2014/main" id="{04132947-A74B-CA88-2EBD-B97E6E9104F0}"/>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12A0E8B0-0F47-FD91-C744-A5E3E19CF9BE}"/>
              </a:ext>
            </a:extLst>
          </p:cNvPr>
          <p:cNvSpPr>
            <a:spLocks noGrp="1"/>
          </p:cNvSpPr>
          <p:nvPr>
            <p:ph type="sldNum" sz="quarter" idx="12"/>
          </p:nvPr>
        </p:nvSpPr>
        <p:spPr/>
        <p:txBody>
          <a:bodyPr/>
          <a:lstStyle/>
          <a:p>
            <a:fld id="{D0285C78-CDC7-4F0C-A9B8-6D895569CB2E}" type="slidenum">
              <a:rPr lang="el-GR" smtClean="0"/>
              <a:t>‹#›</a:t>
            </a:fld>
            <a:endParaRPr lang="el-GR"/>
          </a:p>
        </p:txBody>
      </p:sp>
    </p:spTree>
    <p:extLst>
      <p:ext uri="{BB962C8B-B14F-4D97-AF65-F5344CB8AC3E}">
        <p14:creationId xmlns:p14="http://schemas.microsoft.com/office/powerpoint/2010/main" val="1117578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540F0-A88E-708B-7F6D-4E5B229BA9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Picture Placeholder 2">
            <a:extLst>
              <a:ext uri="{FF2B5EF4-FFF2-40B4-BE49-F238E27FC236}">
                <a16:creationId xmlns:a16="http://schemas.microsoft.com/office/drawing/2014/main" id="{01834AE7-E442-558A-BD35-990686669E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a:extLst>
              <a:ext uri="{FF2B5EF4-FFF2-40B4-BE49-F238E27FC236}">
                <a16:creationId xmlns:a16="http://schemas.microsoft.com/office/drawing/2014/main" id="{B4D9D1C6-705C-9930-44E5-8606DCDF76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DD8AF4-2F87-8C67-CBB5-7F2BBC9ADC4E}"/>
              </a:ext>
            </a:extLst>
          </p:cNvPr>
          <p:cNvSpPr>
            <a:spLocks noGrp="1"/>
          </p:cNvSpPr>
          <p:nvPr>
            <p:ph type="dt" sz="half" idx="10"/>
          </p:nvPr>
        </p:nvSpPr>
        <p:spPr/>
        <p:txBody>
          <a:bodyPr/>
          <a:lstStyle/>
          <a:p>
            <a:fld id="{BFC86D93-A1C7-4E72-9469-626372EC3EB5}" type="datetimeFigureOut">
              <a:rPr lang="el-GR" smtClean="0"/>
              <a:t>27/11/2023</a:t>
            </a:fld>
            <a:endParaRPr lang="el-GR"/>
          </a:p>
        </p:txBody>
      </p:sp>
      <p:sp>
        <p:nvSpPr>
          <p:cNvPr id="6" name="Footer Placeholder 5">
            <a:extLst>
              <a:ext uri="{FF2B5EF4-FFF2-40B4-BE49-F238E27FC236}">
                <a16:creationId xmlns:a16="http://schemas.microsoft.com/office/drawing/2014/main" id="{5C2F75B5-FEF8-237A-CBF9-55A79ED57E67}"/>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3AB42A42-97F6-9F05-4F32-61158ADDDBF7}"/>
              </a:ext>
            </a:extLst>
          </p:cNvPr>
          <p:cNvSpPr>
            <a:spLocks noGrp="1"/>
          </p:cNvSpPr>
          <p:nvPr>
            <p:ph type="sldNum" sz="quarter" idx="12"/>
          </p:nvPr>
        </p:nvSpPr>
        <p:spPr/>
        <p:txBody>
          <a:bodyPr/>
          <a:lstStyle/>
          <a:p>
            <a:fld id="{D0285C78-CDC7-4F0C-A9B8-6D895569CB2E}" type="slidenum">
              <a:rPr lang="el-GR" smtClean="0"/>
              <a:t>‹#›</a:t>
            </a:fld>
            <a:endParaRPr lang="el-GR"/>
          </a:p>
        </p:txBody>
      </p:sp>
    </p:spTree>
    <p:extLst>
      <p:ext uri="{BB962C8B-B14F-4D97-AF65-F5344CB8AC3E}">
        <p14:creationId xmlns:p14="http://schemas.microsoft.com/office/powerpoint/2010/main" val="3613294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56910-1CF4-F978-2F69-C5B1EEDE54CE}"/>
              </a:ext>
            </a:extLst>
          </p:cNvPr>
          <p:cNvSpPr>
            <a:spLocks noGrp="1"/>
          </p:cNvSpPr>
          <p:nvPr>
            <p:ph type="title"/>
          </p:nvPr>
        </p:nvSpPr>
        <p:spPr/>
        <p:txBody>
          <a:bodyPr/>
          <a:lstStyle/>
          <a:p>
            <a:r>
              <a:rPr lang="en-US"/>
              <a:t>Click to edit Master title style</a:t>
            </a:r>
            <a:endParaRPr lang="el-GR"/>
          </a:p>
        </p:txBody>
      </p:sp>
      <p:sp>
        <p:nvSpPr>
          <p:cNvPr id="3" name="Vertical Text Placeholder 2">
            <a:extLst>
              <a:ext uri="{FF2B5EF4-FFF2-40B4-BE49-F238E27FC236}">
                <a16:creationId xmlns:a16="http://schemas.microsoft.com/office/drawing/2014/main" id="{806B10D0-C07A-808E-A7D9-905CD6AFE8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F1F81211-A367-D10B-4300-B04FA2411F12}"/>
              </a:ext>
            </a:extLst>
          </p:cNvPr>
          <p:cNvSpPr>
            <a:spLocks noGrp="1"/>
          </p:cNvSpPr>
          <p:nvPr>
            <p:ph type="dt" sz="half" idx="10"/>
          </p:nvPr>
        </p:nvSpPr>
        <p:spPr/>
        <p:txBody>
          <a:bodyPr/>
          <a:lstStyle/>
          <a:p>
            <a:fld id="{BFC86D93-A1C7-4E72-9469-626372EC3EB5}" type="datetimeFigureOut">
              <a:rPr lang="el-GR" smtClean="0"/>
              <a:t>27/11/2023</a:t>
            </a:fld>
            <a:endParaRPr lang="el-GR"/>
          </a:p>
        </p:txBody>
      </p:sp>
      <p:sp>
        <p:nvSpPr>
          <p:cNvPr id="5" name="Footer Placeholder 4">
            <a:extLst>
              <a:ext uri="{FF2B5EF4-FFF2-40B4-BE49-F238E27FC236}">
                <a16:creationId xmlns:a16="http://schemas.microsoft.com/office/drawing/2014/main" id="{0D806229-BFBF-C7DB-3ED6-64F8727F462A}"/>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BCF30D2A-EE76-0448-4EF3-DCD39C18E960}"/>
              </a:ext>
            </a:extLst>
          </p:cNvPr>
          <p:cNvSpPr>
            <a:spLocks noGrp="1"/>
          </p:cNvSpPr>
          <p:nvPr>
            <p:ph type="sldNum" sz="quarter" idx="12"/>
          </p:nvPr>
        </p:nvSpPr>
        <p:spPr/>
        <p:txBody>
          <a:bodyPr/>
          <a:lstStyle/>
          <a:p>
            <a:fld id="{D0285C78-CDC7-4F0C-A9B8-6D895569CB2E}" type="slidenum">
              <a:rPr lang="el-GR" smtClean="0"/>
              <a:t>‹#›</a:t>
            </a:fld>
            <a:endParaRPr lang="el-GR"/>
          </a:p>
        </p:txBody>
      </p:sp>
    </p:spTree>
    <p:extLst>
      <p:ext uri="{BB962C8B-B14F-4D97-AF65-F5344CB8AC3E}">
        <p14:creationId xmlns:p14="http://schemas.microsoft.com/office/powerpoint/2010/main" val="9275800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BD033EA-615F-B38C-C105-2D53DD8AD3E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l-GR"/>
          </a:p>
        </p:txBody>
      </p:sp>
      <p:sp>
        <p:nvSpPr>
          <p:cNvPr id="3" name="Vertical Text Placeholder 2">
            <a:extLst>
              <a:ext uri="{FF2B5EF4-FFF2-40B4-BE49-F238E27FC236}">
                <a16:creationId xmlns:a16="http://schemas.microsoft.com/office/drawing/2014/main" id="{B174014D-98FA-6E5C-5974-835CAB46E6C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6AC9F0CE-58D0-8E8B-4308-77CC079C8489}"/>
              </a:ext>
            </a:extLst>
          </p:cNvPr>
          <p:cNvSpPr>
            <a:spLocks noGrp="1"/>
          </p:cNvSpPr>
          <p:nvPr>
            <p:ph type="dt" sz="half" idx="10"/>
          </p:nvPr>
        </p:nvSpPr>
        <p:spPr/>
        <p:txBody>
          <a:bodyPr/>
          <a:lstStyle/>
          <a:p>
            <a:fld id="{BFC86D93-A1C7-4E72-9469-626372EC3EB5}" type="datetimeFigureOut">
              <a:rPr lang="el-GR" smtClean="0"/>
              <a:t>27/11/2023</a:t>
            </a:fld>
            <a:endParaRPr lang="el-GR"/>
          </a:p>
        </p:txBody>
      </p:sp>
      <p:sp>
        <p:nvSpPr>
          <p:cNvPr id="5" name="Footer Placeholder 4">
            <a:extLst>
              <a:ext uri="{FF2B5EF4-FFF2-40B4-BE49-F238E27FC236}">
                <a16:creationId xmlns:a16="http://schemas.microsoft.com/office/drawing/2014/main" id="{9F747A7A-66C5-E23F-07E7-EB96813EF81A}"/>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55E3B0F8-ADDC-FD97-DAD3-B1C47B53F2B2}"/>
              </a:ext>
            </a:extLst>
          </p:cNvPr>
          <p:cNvSpPr>
            <a:spLocks noGrp="1"/>
          </p:cNvSpPr>
          <p:nvPr>
            <p:ph type="sldNum" sz="quarter" idx="12"/>
          </p:nvPr>
        </p:nvSpPr>
        <p:spPr/>
        <p:txBody>
          <a:bodyPr/>
          <a:lstStyle/>
          <a:p>
            <a:fld id="{D0285C78-CDC7-4F0C-A9B8-6D895569CB2E}" type="slidenum">
              <a:rPr lang="el-GR" smtClean="0"/>
              <a:t>‹#›</a:t>
            </a:fld>
            <a:endParaRPr lang="el-GR"/>
          </a:p>
        </p:txBody>
      </p:sp>
    </p:spTree>
    <p:extLst>
      <p:ext uri="{BB962C8B-B14F-4D97-AF65-F5344CB8AC3E}">
        <p14:creationId xmlns:p14="http://schemas.microsoft.com/office/powerpoint/2010/main" val="245623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06A1303A-A133-6DE6-7148-794B41AB5410}"/>
              </a:ext>
            </a:extLst>
          </p:cNvPr>
          <p:cNvSpPr>
            <a:spLocks noGrp="1"/>
          </p:cNvSpPr>
          <p:nvPr>
            <p:ph type="sldNum" sz="quarter" idx="12"/>
          </p:nvPr>
        </p:nvSpPr>
        <p:spPr/>
        <p:txBody>
          <a:bodyPr/>
          <a:lstStyle/>
          <a:p>
            <a:fld id="{D0285C78-CDC7-4F0C-A9B8-6D895569CB2E}" type="slidenum">
              <a:rPr lang="el-GR" smtClean="0"/>
              <a:t>‹#›</a:t>
            </a:fld>
            <a:endParaRPr lang="el-GR"/>
          </a:p>
        </p:txBody>
      </p:sp>
      <p:pic>
        <p:nvPicPr>
          <p:cNvPr id="1028" name="Picture 4" descr="COMBO LOGO MDT APO EYD 400x118">
            <a:extLst>
              <a:ext uri="{FF2B5EF4-FFF2-40B4-BE49-F238E27FC236}">
                <a16:creationId xmlns:a16="http://schemas.microsoft.com/office/drawing/2014/main" id="{EB176C88-3891-E064-08B9-502131702D5C}"/>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2699" y="6468349"/>
            <a:ext cx="1433014" cy="389894"/>
          </a:xfrm>
          <a:prstGeom prst="rect">
            <a:avLst/>
          </a:prstGeom>
          <a:noFill/>
          <a:extLst>
            <a:ext uri="{909E8E84-426E-40DD-AFC4-6F175D3DCCD1}">
              <a14:hiddenFill xmlns:a14="http://schemas.microsoft.com/office/drawing/2010/main">
                <a:solidFill>
                  <a:srgbClr val="FFFFFF"/>
                </a:solidFill>
              </a14:hiddenFill>
            </a:ext>
          </a:extLst>
        </p:spPr>
      </p:pic>
      <p:pic>
        <p:nvPicPr>
          <p:cNvPr id="7" name="Εικόνα 3">
            <a:extLst>
              <a:ext uri="{FF2B5EF4-FFF2-40B4-BE49-F238E27FC236}">
                <a16:creationId xmlns:a16="http://schemas.microsoft.com/office/drawing/2014/main" id="{27D7734C-1792-00CE-29A5-18A7A5FDDC6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3776" y="0"/>
            <a:ext cx="1329265" cy="359653"/>
          </a:xfrm>
          <a:prstGeom prst="rect">
            <a:avLst/>
          </a:prstGeom>
        </p:spPr>
      </p:pic>
      <p:pic>
        <p:nvPicPr>
          <p:cNvPr id="8" name="Picture 7">
            <a:extLst>
              <a:ext uri="{FF2B5EF4-FFF2-40B4-BE49-F238E27FC236}">
                <a16:creationId xmlns:a16="http://schemas.microsoft.com/office/drawing/2014/main" id="{309DBE8B-F1F2-9DD8-DFF4-4698E5CC141E}"/>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0852" y="359653"/>
            <a:ext cx="1329265" cy="358535"/>
          </a:xfrm>
          <a:prstGeom prst="rect">
            <a:avLst/>
          </a:prstGeom>
        </p:spPr>
      </p:pic>
      <p:sp>
        <p:nvSpPr>
          <p:cNvPr id="9" name="TextBox 8">
            <a:extLst>
              <a:ext uri="{FF2B5EF4-FFF2-40B4-BE49-F238E27FC236}">
                <a16:creationId xmlns:a16="http://schemas.microsoft.com/office/drawing/2014/main" id="{B4B34695-EE39-19C9-07EE-66B6D346FA0F}"/>
              </a:ext>
            </a:extLst>
          </p:cNvPr>
          <p:cNvSpPr txBox="1"/>
          <p:nvPr userDrawn="1"/>
        </p:nvSpPr>
        <p:spPr>
          <a:xfrm>
            <a:off x="1872960" y="6611779"/>
            <a:ext cx="2579553" cy="246221"/>
          </a:xfrm>
          <a:prstGeom prst="rect">
            <a:avLst/>
          </a:prstGeom>
          <a:noFill/>
        </p:spPr>
        <p:txBody>
          <a:bodyPr wrap="none" rtlCol="0">
            <a:spAutoFit/>
          </a:bodyPr>
          <a:lstStyle/>
          <a:p>
            <a:pPr algn="ctr"/>
            <a:r>
              <a:rPr lang="el-GR" sz="1000" b="1" dirty="0"/>
              <a:t>6</a:t>
            </a:r>
            <a:r>
              <a:rPr lang="el-GR" sz="1000" b="1" baseline="30000" dirty="0"/>
              <a:t>η</a:t>
            </a:r>
            <a:r>
              <a:rPr lang="el-GR" sz="1000" b="1" dirty="0"/>
              <a:t> Επιτροπή Παρακολούθησης – 29/11/2023</a:t>
            </a:r>
          </a:p>
        </p:txBody>
      </p:sp>
    </p:spTree>
    <p:extLst>
      <p:ext uri="{BB962C8B-B14F-4D97-AF65-F5344CB8AC3E}">
        <p14:creationId xmlns:p14="http://schemas.microsoft.com/office/powerpoint/2010/main" val="556792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06A1303A-A133-6DE6-7148-794B41AB5410}"/>
              </a:ext>
            </a:extLst>
          </p:cNvPr>
          <p:cNvSpPr>
            <a:spLocks noGrp="1"/>
          </p:cNvSpPr>
          <p:nvPr>
            <p:ph type="sldNum" sz="quarter" idx="12"/>
          </p:nvPr>
        </p:nvSpPr>
        <p:spPr/>
        <p:txBody>
          <a:bodyPr/>
          <a:lstStyle/>
          <a:p>
            <a:fld id="{D0285C78-CDC7-4F0C-A9B8-6D895569CB2E}" type="slidenum">
              <a:rPr lang="el-GR" smtClean="0"/>
              <a:t>‹#›</a:t>
            </a:fld>
            <a:endParaRPr lang="el-GR"/>
          </a:p>
        </p:txBody>
      </p:sp>
      <p:pic>
        <p:nvPicPr>
          <p:cNvPr id="1028" name="Picture 4" descr="COMBO LOGO MDT APO EYD 400x118">
            <a:extLst>
              <a:ext uri="{FF2B5EF4-FFF2-40B4-BE49-F238E27FC236}">
                <a16:creationId xmlns:a16="http://schemas.microsoft.com/office/drawing/2014/main" id="{EB176C88-3891-E064-08B9-502131702D5C}"/>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348239" y="37270"/>
            <a:ext cx="1843761" cy="501650"/>
          </a:xfrm>
          <a:prstGeom prst="rect">
            <a:avLst/>
          </a:prstGeom>
          <a:noFill/>
          <a:extLst>
            <a:ext uri="{909E8E84-426E-40DD-AFC4-6F175D3DCCD1}">
              <a14:hiddenFill xmlns:a14="http://schemas.microsoft.com/office/drawing/2010/main">
                <a:solidFill>
                  <a:srgbClr val="FFFFFF"/>
                </a:solidFill>
              </a14:hiddenFill>
            </a:ext>
          </a:extLst>
        </p:spPr>
      </p:pic>
      <p:pic>
        <p:nvPicPr>
          <p:cNvPr id="7" name="Εικόνα 3">
            <a:extLst>
              <a:ext uri="{FF2B5EF4-FFF2-40B4-BE49-F238E27FC236}">
                <a16:creationId xmlns:a16="http://schemas.microsoft.com/office/drawing/2014/main" id="{27D7734C-1792-00CE-29A5-18A7A5FDDC6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3776" y="0"/>
            <a:ext cx="1329265" cy="359653"/>
          </a:xfrm>
          <a:prstGeom prst="rect">
            <a:avLst/>
          </a:prstGeom>
        </p:spPr>
      </p:pic>
      <p:pic>
        <p:nvPicPr>
          <p:cNvPr id="8" name="Picture 7">
            <a:extLst>
              <a:ext uri="{FF2B5EF4-FFF2-40B4-BE49-F238E27FC236}">
                <a16:creationId xmlns:a16="http://schemas.microsoft.com/office/drawing/2014/main" id="{309DBE8B-F1F2-9DD8-DFF4-4698E5CC141E}"/>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0852" y="359653"/>
            <a:ext cx="1329265" cy="358535"/>
          </a:xfrm>
          <a:prstGeom prst="rect">
            <a:avLst/>
          </a:prstGeom>
        </p:spPr>
      </p:pic>
    </p:spTree>
    <p:extLst>
      <p:ext uri="{BB962C8B-B14F-4D97-AF65-F5344CB8AC3E}">
        <p14:creationId xmlns:p14="http://schemas.microsoft.com/office/powerpoint/2010/main" val="3166809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7" name="Εικόνα 3">
            <a:extLst>
              <a:ext uri="{FF2B5EF4-FFF2-40B4-BE49-F238E27FC236}">
                <a16:creationId xmlns:a16="http://schemas.microsoft.com/office/drawing/2014/main" id="{9F61508F-1E36-5756-96E1-0251E32265D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49343" y="0"/>
            <a:ext cx="1861570" cy="572624"/>
          </a:xfrm>
          <a:prstGeom prst="rect">
            <a:avLst/>
          </a:prstGeom>
        </p:spPr>
      </p:pic>
      <p:pic>
        <p:nvPicPr>
          <p:cNvPr id="8" name="Picture 7">
            <a:extLst>
              <a:ext uri="{FF2B5EF4-FFF2-40B4-BE49-F238E27FC236}">
                <a16:creationId xmlns:a16="http://schemas.microsoft.com/office/drawing/2014/main" id="{23A677D3-E0EE-BF00-1895-44750A9A138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49343" y="636179"/>
            <a:ext cx="1861570" cy="50211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9" name="Picture 4" descr="COMBO LOGO MDT APO EYD 400x118">
            <a:extLst>
              <a:ext uri="{FF2B5EF4-FFF2-40B4-BE49-F238E27FC236}">
                <a16:creationId xmlns:a16="http://schemas.microsoft.com/office/drawing/2014/main" id="{4C8F3327-3BF1-1F67-8228-A0CF9DE9FA3C}"/>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531949" y="5053307"/>
            <a:ext cx="4490074" cy="1221658"/>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9994D3E1-1C39-215F-7669-9D886057EC48}"/>
              </a:ext>
            </a:extLst>
          </p:cNvPr>
          <p:cNvSpPr txBox="1"/>
          <p:nvPr userDrawn="1"/>
        </p:nvSpPr>
        <p:spPr>
          <a:xfrm>
            <a:off x="2810913" y="6274965"/>
            <a:ext cx="5892383" cy="461665"/>
          </a:xfrm>
          <a:prstGeom prst="rect">
            <a:avLst/>
          </a:prstGeom>
          <a:noFill/>
        </p:spPr>
        <p:txBody>
          <a:bodyPr wrap="none" rtlCol="0">
            <a:spAutoFit/>
          </a:bodyPr>
          <a:lstStyle/>
          <a:p>
            <a:pPr algn="ctr"/>
            <a:r>
              <a:rPr lang="el-GR" sz="2400" b="1" dirty="0">
                <a:solidFill>
                  <a:srgbClr val="002060"/>
                </a:solidFill>
              </a:rPr>
              <a:t>6</a:t>
            </a:r>
            <a:r>
              <a:rPr lang="el-GR" sz="2400" b="1" baseline="30000" dirty="0">
                <a:solidFill>
                  <a:srgbClr val="002060"/>
                </a:solidFill>
              </a:rPr>
              <a:t>η</a:t>
            </a:r>
            <a:r>
              <a:rPr lang="el-GR" sz="2400" b="1" dirty="0">
                <a:solidFill>
                  <a:srgbClr val="002060"/>
                </a:solidFill>
              </a:rPr>
              <a:t> Επιτροπή Παρακολούθησης – 29/11/2023</a:t>
            </a:r>
          </a:p>
        </p:txBody>
      </p:sp>
    </p:spTree>
    <p:extLst>
      <p:ext uri="{BB962C8B-B14F-4D97-AF65-F5344CB8AC3E}">
        <p14:creationId xmlns:p14="http://schemas.microsoft.com/office/powerpoint/2010/main" val="973959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C34BD-0366-BB4C-B404-FB89F9698DDB}"/>
              </a:ext>
            </a:extLst>
          </p:cNvPr>
          <p:cNvSpPr>
            <a:spLocks noGrp="1"/>
          </p:cNvSpPr>
          <p:nvPr>
            <p:ph type="title"/>
          </p:nvPr>
        </p:nvSpPr>
        <p:spPr/>
        <p:txBody>
          <a:bodyPr/>
          <a:lstStyle/>
          <a:p>
            <a:r>
              <a:rPr lang="en-US"/>
              <a:t>Click to edit Master title style</a:t>
            </a:r>
            <a:endParaRPr lang="el-GR"/>
          </a:p>
        </p:txBody>
      </p:sp>
      <p:sp>
        <p:nvSpPr>
          <p:cNvPr id="3" name="Content Placeholder 2">
            <a:extLst>
              <a:ext uri="{FF2B5EF4-FFF2-40B4-BE49-F238E27FC236}">
                <a16:creationId xmlns:a16="http://schemas.microsoft.com/office/drawing/2014/main" id="{1CC7CAA6-0404-CF6F-3F7B-F545BFF082F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a:extLst>
              <a:ext uri="{FF2B5EF4-FFF2-40B4-BE49-F238E27FC236}">
                <a16:creationId xmlns:a16="http://schemas.microsoft.com/office/drawing/2014/main" id="{32C653C3-54DE-ACB7-5ED8-E1763FD2057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a:extLst>
              <a:ext uri="{FF2B5EF4-FFF2-40B4-BE49-F238E27FC236}">
                <a16:creationId xmlns:a16="http://schemas.microsoft.com/office/drawing/2014/main" id="{C71762AB-D4DA-12E4-7D04-434930CE55B9}"/>
              </a:ext>
            </a:extLst>
          </p:cNvPr>
          <p:cNvSpPr>
            <a:spLocks noGrp="1"/>
          </p:cNvSpPr>
          <p:nvPr>
            <p:ph type="dt" sz="half" idx="10"/>
          </p:nvPr>
        </p:nvSpPr>
        <p:spPr/>
        <p:txBody>
          <a:bodyPr/>
          <a:lstStyle/>
          <a:p>
            <a:fld id="{BFC86D93-A1C7-4E72-9469-626372EC3EB5}" type="datetimeFigureOut">
              <a:rPr lang="el-GR" smtClean="0"/>
              <a:t>27/11/2023</a:t>
            </a:fld>
            <a:endParaRPr lang="el-GR"/>
          </a:p>
        </p:txBody>
      </p:sp>
      <p:sp>
        <p:nvSpPr>
          <p:cNvPr id="6" name="Footer Placeholder 5">
            <a:extLst>
              <a:ext uri="{FF2B5EF4-FFF2-40B4-BE49-F238E27FC236}">
                <a16:creationId xmlns:a16="http://schemas.microsoft.com/office/drawing/2014/main" id="{A72FA81D-A146-DD21-AF65-0F388C3D09DC}"/>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2DCADCC7-26F8-EE56-0152-23F02149204D}"/>
              </a:ext>
            </a:extLst>
          </p:cNvPr>
          <p:cNvSpPr>
            <a:spLocks noGrp="1"/>
          </p:cNvSpPr>
          <p:nvPr>
            <p:ph type="sldNum" sz="quarter" idx="12"/>
          </p:nvPr>
        </p:nvSpPr>
        <p:spPr/>
        <p:txBody>
          <a:bodyPr/>
          <a:lstStyle/>
          <a:p>
            <a:fld id="{D0285C78-CDC7-4F0C-A9B8-6D895569CB2E}" type="slidenum">
              <a:rPr lang="el-GR" smtClean="0"/>
              <a:t>‹#›</a:t>
            </a:fld>
            <a:endParaRPr lang="el-GR"/>
          </a:p>
        </p:txBody>
      </p:sp>
    </p:spTree>
    <p:extLst>
      <p:ext uri="{BB962C8B-B14F-4D97-AF65-F5344CB8AC3E}">
        <p14:creationId xmlns:p14="http://schemas.microsoft.com/office/powerpoint/2010/main" val="607964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6F02A-8B16-E0F1-8CD4-BD389A84BB30}"/>
              </a:ext>
            </a:extLst>
          </p:cNvPr>
          <p:cNvSpPr>
            <a:spLocks noGrp="1"/>
          </p:cNvSpPr>
          <p:nvPr>
            <p:ph type="title"/>
          </p:nvPr>
        </p:nvSpPr>
        <p:spPr>
          <a:xfrm>
            <a:off x="839788" y="365125"/>
            <a:ext cx="10515600" cy="1325563"/>
          </a:xfrm>
        </p:spPr>
        <p:txBody>
          <a:bodyPr/>
          <a:lstStyle/>
          <a:p>
            <a:r>
              <a:rPr lang="en-US"/>
              <a:t>Click to edit Master title style</a:t>
            </a:r>
            <a:endParaRPr lang="el-GR"/>
          </a:p>
        </p:txBody>
      </p:sp>
      <p:sp>
        <p:nvSpPr>
          <p:cNvPr id="3" name="Text Placeholder 2">
            <a:extLst>
              <a:ext uri="{FF2B5EF4-FFF2-40B4-BE49-F238E27FC236}">
                <a16:creationId xmlns:a16="http://schemas.microsoft.com/office/drawing/2014/main" id="{AC634C46-9A34-50D3-3BFD-3CBC839453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08829E-ACBC-5A43-D28A-A1512E5D466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a:extLst>
              <a:ext uri="{FF2B5EF4-FFF2-40B4-BE49-F238E27FC236}">
                <a16:creationId xmlns:a16="http://schemas.microsoft.com/office/drawing/2014/main" id="{A85E00CA-AD03-4EDB-599A-161F92CE04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EC0E9FF-B059-801F-7DFC-8E090CD5151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a:extLst>
              <a:ext uri="{FF2B5EF4-FFF2-40B4-BE49-F238E27FC236}">
                <a16:creationId xmlns:a16="http://schemas.microsoft.com/office/drawing/2014/main" id="{F9E40A51-0421-C77B-995F-250645A0BC10}"/>
              </a:ext>
            </a:extLst>
          </p:cNvPr>
          <p:cNvSpPr>
            <a:spLocks noGrp="1"/>
          </p:cNvSpPr>
          <p:nvPr>
            <p:ph type="dt" sz="half" idx="10"/>
          </p:nvPr>
        </p:nvSpPr>
        <p:spPr/>
        <p:txBody>
          <a:bodyPr/>
          <a:lstStyle/>
          <a:p>
            <a:fld id="{BFC86D93-A1C7-4E72-9469-626372EC3EB5}" type="datetimeFigureOut">
              <a:rPr lang="el-GR" smtClean="0"/>
              <a:t>27/11/2023</a:t>
            </a:fld>
            <a:endParaRPr lang="el-GR"/>
          </a:p>
        </p:txBody>
      </p:sp>
      <p:sp>
        <p:nvSpPr>
          <p:cNvPr id="8" name="Footer Placeholder 7">
            <a:extLst>
              <a:ext uri="{FF2B5EF4-FFF2-40B4-BE49-F238E27FC236}">
                <a16:creationId xmlns:a16="http://schemas.microsoft.com/office/drawing/2014/main" id="{F3FCCB25-D850-BDCA-AA83-162204F830E5}"/>
              </a:ext>
            </a:extLst>
          </p:cNvPr>
          <p:cNvSpPr>
            <a:spLocks noGrp="1"/>
          </p:cNvSpPr>
          <p:nvPr>
            <p:ph type="ftr" sz="quarter" idx="11"/>
          </p:nvPr>
        </p:nvSpPr>
        <p:spPr/>
        <p:txBody>
          <a:bodyPr/>
          <a:lstStyle/>
          <a:p>
            <a:endParaRPr lang="el-GR"/>
          </a:p>
        </p:txBody>
      </p:sp>
      <p:sp>
        <p:nvSpPr>
          <p:cNvPr id="9" name="Slide Number Placeholder 8">
            <a:extLst>
              <a:ext uri="{FF2B5EF4-FFF2-40B4-BE49-F238E27FC236}">
                <a16:creationId xmlns:a16="http://schemas.microsoft.com/office/drawing/2014/main" id="{55878B51-1ECF-5A27-8D22-ED9B42B6A1A4}"/>
              </a:ext>
            </a:extLst>
          </p:cNvPr>
          <p:cNvSpPr>
            <a:spLocks noGrp="1"/>
          </p:cNvSpPr>
          <p:nvPr>
            <p:ph type="sldNum" sz="quarter" idx="12"/>
          </p:nvPr>
        </p:nvSpPr>
        <p:spPr/>
        <p:txBody>
          <a:bodyPr/>
          <a:lstStyle/>
          <a:p>
            <a:fld id="{D0285C78-CDC7-4F0C-A9B8-6D895569CB2E}" type="slidenum">
              <a:rPr lang="el-GR" smtClean="0"/>
              <a:t>‹#›</a:t>
            </a:fld>
            <a:endParaRPr lang="el-GR"/>
          </a:p>
        </p:txBody>
      </p:sp>
    </p:spTree>
    <p:extLst>
      <p:ext uri="{BB962C8B-B14F-4D97-AF65-F5344CB8AC3E}">
        <p14:creationId xmlns:p14="http://schemas.microsoft.com/office/powerpoint/2010/main" val="4242294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07DAE-C6E5-DC4C-4622-86BAC59590A0}"/>
              </a:ext>
            </a:extLst>
          </p:cNvPr>
          <p:cNvSpPr>
            <a:spLocks noGrp="1"/>
          </p:cNvSpPr>
          <p:nvPr>
            <p:ph type="title"/>
          </p:nvPr>
        </p:nvSpPr>
        <p:spPr/>
        <p:txBody>
          <a:bodyPr/>
          <a:lstStyle/>
          <a:p>
            <a:r>
              <a:rPr lang="en-US"/>
              <a:t>Click to edit Master title style</a:t>
            </a:r>
            <a:endParaRPr lang="el-GR"/>
          </a:p>
        </p:txBody>
      </p:sp>
      <p:sp>
        <p:nvSpPr>
          <p:cNvPr id="3" name="Date Placeholder 2">
            <a:extLst>
              <a:ext uri="{FF2B5EF4-FFF2-40B4-BE49-F238E27FC236}">
                <a16:creationId xmlns:a16="http://schemas.microsoft.com/office/drawing/2014/main" id="{3F6B9BB1-AC04-F569-5372-F048A11B35D3}"/>
              </a:ext>
            </a:extLst>
          </p:cNvPr>
          <p:cNvSpPr>
            <a:spLocks noGrp="1"/>
          </p:cNvSpPr>
          <p:nvPr>
            <p:ph type="dt" sz="half" idx="10"/>
          </p:nvPr>
        </p:nvSpPr>
        <p:spPr/>
        <p:txBody>
          <a:bodyPr/>
          <a:lstStyle/>
          <a:p>
            <a:fld id="{BFC86D93-A1C7-4E72-9469-626372EC3EB5}" type="datetimeFigureOut">
              <a:rPr lang="el-GR" smtClean="0"/>
              <a:t>27/11/2023</a:t>
            </a:fld>
            <a:endParaRPr lang="el-GR"/>
          </a:p>
        </p:txBody>
      </p:sp>
      <p:sp>
        <p:nvSpPr>
          <p:cNvPr id="4" name="Footer Placeholder 3">
            <a:extLst>
              <a:ext uri="{FF2B5EF4-FFF2-40B4-BE49-F238E27FC236}">
                <a16:creationId xmlns:a16="http://schemas.microsoft.com/office/drawing/2014/main" id="{E2F8D37B-F3C0-354F-F870-76636DDC453F}"/>
              </a:ext>
            </a:extLst>
          </p:cNvPr>
          <p:cNvSpPr>
            <a:spLocks noGrp="1"/>
          </p:cNvSpPr>
          <p:nvPr>
            <p:ph type="ftr" sz="quarter" idx="11"/>
          </p:nvPr>
        </p:nvSpPr>
        <p:spPr/>
        <p:txBody>
          <a:bodyPr/>
          <a:lstStyle/>
          <a:p>
            <a:endParaRPr lang="el-GR"/>
          </a:p>
        </p:txBody>
      </p:sp>
      <p:sp>
        <p:nvSpPr>
          <p:cNvPr id="5" name="Slide Number Placeholder 4">
            <a:extLst>
              <a:ext uri="{FF2B5EF4-FFF2-40B4-BE49-F238E27FC236}">
                <a16:creationId xmlns:a16="http://schemas.microsoft.com/office/drawing/2014/main" id="{59FE1B53-1C62-6177-55E2-E7666C7A6B55}"/>
              </a:ext>
            </a:extLst>
          </p:cNvPr>
          <p:cNvSpPr>
            <a:spLocks noGrp="1"/>
          </p:cNvSpPr>
          <p:nvPr>
            <p:ph type="sldNum" sz="quarter" idx="12"/>
          </p:nvPr>
        </p:nvSpPr>
        <p:spPr/>
        <p:txBody>
          <a:bodyPr/>
          <a:lstStyle/>
          <a:p>
            <a:fld id="{D0285C78-CDC7-4F0C-A9B8-6D895569CB2E}" type="slidenum">
              <a:rPr lang="el-GR" smtClean="0"/>
              <a:t>‹#›</a:t>
            </a:fld>
            <a:endParaRPr lang="el-GR"/>
          </a:p>
        </p:txBody>
      </p:sp>
    </p:spTree>
    <p:extLst>
      <p:ext uri="{BB962C8B-B14F-4D97-AF65-F5344CB8AC3E}">
        <p14:creationId xmlns:p14="http://schemas.microsoft.com/office/powerpoint/2010/main" val="4269011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1E9E41-D208-58A9-504E-ACCB032C8A95}"/>
              </a:ext>
            </a:extLst>
          </p:cNvPr>
          <p:cNvSpPr>
            <a:spLocks noGrp="1"/>
          </p:cNvSpPr>
          <p:nvPr>
            <p:ph type="dt" sz="half" idx="10"/>
          </p:nvPr>
        </p:nvSpPr>
        <p:spPr/>
        <p:txBody>
          <a:bodyPr/>
          <a:lstStyle/>
          <a:p>
            <a:fld id="{BFC86D93-A1C7-4E72-9469-626372EC3EB5}" type="datetimeFigureOut">
              <a:rPr lang="el-GR" smtClean="0"/>
              <a:t>27/11/2023</a:t>
            </a:fld>
            <a:endParaRPr lang="el-GR"/>
          </a:p>
        </p:txBody>
      </p:sp>
      <p:sp>
        <p:nvSpPr>
          <p:cNvPr id="3" name="Footer Placeholder 2">
            <a:extLst>
              <a:ext uri="{FF2B5EF4-FFF2-40B4-BE49-F238E27FC236}">
                <a16:creationId xmlns:a16="http://schemas.microsoft.com/office/drawing/2014/main" id="{F0AC8F11-E0AA-4CF1-D051-5053175434FB}"/>
              </a:ext>
            </a:extLst>
          </p:cNvPr>
          <p:cNvSpPr>
            <a:spLocks noGrp="1"/>
          </p:cNvSpPr>
          <p:nvPr>
            <p:ph type="ftr" sz="quarter" idx="11"/>
          </p:nvPr>
        </p:nvSpPr>
        <p:spPr/>
        <p:txBody>
          <a:bodyPr/>
          <a:lstStyle/>
          <a:p>
            <a:endParaRPr lang="el-GR"/>
          </a:p>
        </p:txBody>
      </p:sp>
      <p:sp>
        <p:nvSpPr>
          <p:cNvPr id="4" name="Slide Number Placeholder 3">
            <a:extLst>
              <a:ext uri="{FF2B5EF4-FFF2-40B4-BE49-F238E27FC236}">
                <a16:creationId xmlns:a16="http://schemas.microsoft.com/office/drawing/2014/main" id="{67AA7B0D-B00A-877E-5117-489E038F252D}"/>
              </a:ext>
            </a:extLst>
          </p:cNvPr>
          <p:cNvSpPr>
            <a:spLocks noGrp="1"/>
          </p:cNvSpPr>
          <p:nvPr>
            <p:ph type="sldNum" sz="quarter" idx="12"/>
          </p:nvPr>
        </p:nvSpPr>
        <p:spPr/>
        <p:txBody>
          <a:bodyPr/>
          <a:lstStyle/>
          <a:p>
            <a:fld id="{D0285C78-CDC7-4F0C-A9B8-6D895569CB2E}" type="slidenum">
              <a:rPr lang="el-GR" smtClean="0"/>
              <a:t>‹#›</a:t>
            </a:fld>
            <a:endParaRPr lang="el-GR"/>
          </a:p>
        </p:txBody>
      </p:sp>
    </p:spTree>
    <p:extLst>
      <p:ext uri="{BB962C8B-B14F-4D97-AF65-F5344CB8AC3E}">
        <p14:creationId xmlns:p14="http://schemas.microsoft.com/office/powerpoint/2010/main" val="858720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D7E49-D0CE-1577-FDCB-0D4332CAB2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Content Placeholder 2">
            <a:extLst>
              <a:ext uri="{FF2B5EF4-FFF2-40B4-BE49-F238E27FC236}">
                <a16:creationId xmlns:a16="http://schemas.microsoft.com/office/drawing/2014/main" id="{8A48E5C6-3080-C05E-7212-556AC4670C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a:extLst>
              <a:ext uri="{FF2B5EF4-FFF2-40B4-BE49-F238E27FC236}">
                <a16:creationId xmlns:a16="http://schemas.microsoft.com/office/drawing/2014/main" id="{99547BA4-FC66-513F-CF6D-34C084C9F4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779C58-B5B1-0E6C-4A62-8ABF01045ACD}"/>
              </a:ext>
            </a:extLst>
          </p:cNvPr>
          <p:cNvSpPr>
            <a:spLocks noGrp="1"/>
          </p:cNvSpPr>
          <p:nvPr>
            <p:ph type="dt" sz="half" idx="10"/>
          </p:nvPr>
        </p:nvSpPr>
        <p:spPr/>
        <p:txBody>
          <a:bodyPr/>
          <a:lstStyle/>
          <a:p>
            <a:fld id="{BFC86D93-A1C7-4E72-9469-626372EC3EB5}" type="datetimeFigureOut">
              <a:rPr lang="el-GR" smtClean="0"/>
              <a:t>27/11/2023</a:t>
            </a:fld>
            <a:endParaRPr lang="el-GR"/>
          </a:p>
        </p:txBody>
      </p:sp>
      <p:sp>
        <p:nvSpPr>
          <p:cNvPr id="6" name="Footer Placeholder 5">
            <a:extLst>
              <a:ext uri="{FF2B5EF4-FFF2-40B4-BE49-F238E27FC236}">
                <a16:creationId xmlns:a16="http://schemas.microsoft.com/office/drawing/2014/main" id="{32FBB1D5-116D-863C-CDC2-A57DE1482490}"/>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58C9BC94-E46E-17C7-D7F4-F6D49656303B}"/>
              </a:ext>
            </a:extLst>
          </p:cNvPr>
          <p:cNvSpPr>
            <a:spLocks noGrp="1"/>
          </p:cNvSpPr>
          <p:nvPr>
            <p:ph type="sldNum" sz="quarter" idx="12"/>
          </p:nvPr>
        </p:nvSpPr>
        <p:spPr/>
        <p:txBody>
          <a:bodyPr/>
          <a:lstStyle/>
          <a:p>
            <a:fld id="{D0285C78-CDC7-4F0C-A9B8-6D895569CB2E}" type="slidenum">
              <a:rPr lang="el-GR" smtClean="0"/>
              <a:t>‹#›</a:t>
            </a:fld>
            <a:endParaRPr lang="el-GR"/>
          </a:p>
        </p:txBody>
      </p:sp>
    </p:spTree>
    <p:extLst>
      <p:ext uri="{BB962C8B-B14F-4D97-AF65-F5344CB8AC3E}">
        <p14:creationId xmlns:p14="http://schemas.microsoft.com/office/powerpoint/2010/main" val="13280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DAE5787-1A48-1040-EE95-AC61F5CDB7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a:extLst>
              <a:ext uri="{FF2B5EF4-FFF2-40B4-BE49-F238E27FC236}">
                <a16:creationId xmlns:a16="http://schemas.microsoft.com/office/drawing/2014/main" id="{52AD28D5-BE66-0A14-C6C3-B3411F9B53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9E50EDFA-6C2D-8204-96AB-4DBA228EAF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C86D93-A1C7-4E72-9469-626372EC3EB5}" type="datetimeFigureOut">
              <a:rPr lang="el-GR" smtClean="0"/>
              <a:t>27/11/2023</a:t>
            </a:fld>
            <a:endParaRPr lang="el-GR"/>
          </a:p>
        </p:txBody>
      </p:sp>
      <p:sp>
        <p:nvSpPr>
          <p:cNvPr id="5" name="Footer Placeholder 4">
            <a:extLst>
              <a:ext uri="{FF2B5EF4-FFF2-40B4-BE49-F238E27FC236}">
                <a16:creationId xmlns:a16="http://schemas.microsoft.com/office/drawing/2014/main" id="{F8FBD83C-908D-CED5-F86F-6603FCBD5E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a:extLst>
              <a:ext uri="{FF2B5EF4-FFF2-40B4-BE49-F238E27FC236}">
                <a16:creationId xmlns:a16="http://schemas.microsoft.com/office/drawing/2014/main" id="{D169B1EC-D70A-8079-4A75-549523454B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285C78-CDC7-4F0C-A9B8-6D895569CB2E}" type="slidenum">
              <a:rPr lang="el-GR" smtClean="0"/>
              <a:t>‹#›</a:t>
            </a:fld>
            <a:endParaRPr lang="el-GR"/>
          </a:p>
        </p:txBody>
      </p:sp>
    </p:spTree>
    <p:extLst>
      <p:ext uri="{BB962C8B-B14F-4D97-AF65-F5344CB8AC3E}">
        <p14:creationId xmlns:p14="http://schemas.microsoft.com/office/powerpoint/2010/main" val="30929184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6.jpeg"/><Relationship Id="rId1" Type="http://schemas.openxmlformats.org/officeDocument/2006/relationships/slideLayout" Target="../slideLayouts/slideLayout2.xml"/><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5.svg"/></Relationships>
</file>

<file path=ppt/slides/_rels/slide12.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8.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29.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svg"/><Relationship Id="rId3" Type="http://schemas.openxmlformats.org/officeDocument/2006/relationships/image" Target="../media/image5.svg"/><Relationship Id="rId7" Type="http://schemas.openxmlformats.org/officeDocument/2006/relationships/image" Target="../media/image9.svg"/><Relationship Id="rId12"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3.svg"/><Relationship Id="rId5" Type="http://schemas.openxmlformats.org/officeDocument/2006/relationships/image" Target="../media/image7.sv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svg"/></Relationships>
</file>

<file path=ppt/slides/_rels/slide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3.jpeg"/><Relationship Id="rId1" Type="http://schemas.openxmlformats.org/officeDocument/2006/relationships/slideLayout" Target="../slideLayouts/slideLayout2.xml"/><Relationship Id="rId4" Type="http://schemas.openxmlformats.org/officeDocument/2006/relationships/image" Target="../media/image2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CB4B439-248A-0917-2B44-AD8C4CEF9603}"/>
              </a:ext>
            </a:extLst>
          </p:cNvPr>
          <p:cNvSpPr txBox="1"/>
          <p:nvPr/>
        </p:nvSpPr>
        <p:spPr>
          <a:xfrm>
            <a:off x="0" y="1735666"/>
            <a:ext cx="12191999" cy="2232021"/>
          </a:xfrm>
          <a:prstGeom prst="rect">
            <a:avLst/>
          </a:prstGeom>
          <a:noFill/>
        </p:spPr>
        <p:txBody>
          <a:bodyPr wrap="square" rtlCol="0">
            <a:spAutoFit/>
          </a:bodyPr>
          <a:lstStyle/>
          <a:p>
            <a:pPr algn="ctr">
              <a:lnSpc>
                <a:spcPct val="150000"/>
              </a:lnSpc>
            </a:pPr>
            <a:r>
              <a:rPr lang="el-GR" sz="3200" b="1" dirty="0"/>
              <a:t>Απολογισμός Δράσεων Εθνικού Κέντρου Δημόσιας Διοίκησης και Αυτοδιοίκησης στο πλαίσιο του Επιχειρησιακού Προγράμματος «Μεταρρύθμιση Δημόσιου Τομέα»</a:t>
            </a:r>
          </a:p>
        </p:txBody>
      </p:sp>
    </p:spTree>
    <p:extLst>
      <p:ext uri="{BB962C8B-B14F-4D97-AF65-F5344CB8AC3E}">
        <p14:creationId xmlns:p14="http://schemas.microsoft.com/office/powerpoint/2010/main" val="1889648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817CC4F-F8B1-5334-A40C-834EBB99C5A9}"/>
              </a:ext>
            </a:extLst>
          </p:cNvPr>
          <p:cNvSpPr txBox="1"/>
          <p:nvPr/>
        </p:nvSpPr>
        <p:spPr>
          <a:xfrm>
            <a:off x="1642534" y="0"/>
            <a:ext cx="10210800" cy="568361"/>
          </a:xfrm>
          <a:prstGeom prst="rect">
            <a:avLst/>
          </a:prstGeom>
          <a:noFill/>
        </p:spPr>
        <p:txBody>
          <a:bodyPr wrap="square" rtlCol="0">
            <a:spAutoFit/>
          </a:bodyPr>
          <a:lstStyle/>
          <a:p>
            <a:pPr algn="ctr">
              <a:lnSpc>
                <a:spcPct val="150000"/>
              </a:lnSpc>
            </a:pPr>
            <a:r>
              <a:rPr lang="el-GR" sz="2300" b="1" dirty="0">
                <a:effectLst>
                  <a:outerShdw blurRad="38100" dist="38100" dir="2700000" algn="tl">
                    <a:srgbClr val="000000">
                      <a:alpha val="43137"/>
                    </a:srgbClr>
                  </a:outerShdw>
                </a:effectLst>
              </a:rPr>
              <a:t>Οι Δράσεις Συνεχιζόμενης Κατάρτισης με Ποιοτικά Χαρακτηριστικά</a:t>
            </a:r>
          </a:p>
        </p:txBody>
      </p:sp>
      <p:sp>
        <p:nvSpPr>
          <p:cNvPr id="3" name="TextBox 2">
            <a:extLst>
              <a:ext uri="{FF2B5EF4-FFF2-40B4-BE49-F238E27FC236}">
                <a16:creationId xmlns:a16="http://schemas.microsoft.com/office/drawing/2014/main" id="{A660061B-063E-4761-2A65-ECF37AB68A34}"/>
              </a:ext>
            </a:extLst>
          </p:cNvPr>
          <p:cNvSpPr txBox="1"/>
          <p:nvPr/>
        </p:nvSpPr>
        <p:spPr>
          <a:xfrm>
            <a:off x="0" y="674543"/>
            <a:ext cx="12192000" cy="400110"/>
          </a:xfrm>
          <a:prstGeom prst="rect">
            <a:avLst/>
          </a:prstGeom>
          <a:solidFill>
            <a:srgbClr val="002060"/>
          </a:solidFill>
        </p:spPr>
        <p:txBody>
          <a:bodyPr wrap="square">
            <a:spAutoFit/>
          </a:bodyPr>
          <a:lstStyle/>
          <a:p>
            <a:pPr algn="ctr"/>
            <a:r>
              <a:rPr lang="el-GR" sz="2000" b="1" dirty="0">
                <a:solidFill>
                  <a:schemeClr val="bg1"/>
                </a:solidFill>
                <a:effectLst>
                  <a:outerShdw blurRad="38100" dist="38100" dir="2700000" algn="tl">
                    <a:srgbClr val="000000">
                      <a:alpha val="43137"/>
                    </a:srgbClr>
                  </a:outerShdw>
                </a:effectLst>
              </a:rPr>
              <a:t>Τελική Ανατροφοδότηση από Συμμετέχοντες - Έρευνα «Αποτίμηση της Επιμόρφωσης»</a:t>
            </a:r>
            <a:endParaRPr lang="en-US" sz="2000" b="1" dirty="0">
              <a:solidFill>
                <a:schemeClr val="bg1"/>
              </a:solidFill>
              <a:effectLst>
                <a:outerShdw blurRad="38100" dist="38100" dir="2700000" algn="tl">
                  <a:srgbClr val="000000">
                    <a:alpha val="43137"/>
                  </a:srgbClr>
                </a:outerShdw>
              </a:effectLst>
            </a:endParaRPr>
          </a:p>
        </p:txBody>
      </p:sp>
      <p:pic>
        <p:nvPicPr>
          <p:cNvPr id="4" name="Picture 3">
            <a:extLst>
              <a:ext uri="{FF2B5EF4-FFF2-40B4-BE49-F238E27FC236}">
                <a16:creationId xmlns:a16="http://schemas.microsoft.com/office/drawing/2014/main" id="{7C3FC3AC-6BDD-05C0-34FA-E3D763E9628F}"/>
              </a:ext>
            </a:extLst>
          </p:cNvPr>
          <p:cNvPicPr>
            <a:picLocks noChangeAspect="1"/>
          </p:cNvPicPr>
          <p:nvPr/>
        </p:nvPicPr>
        <p:blipFill>
          <a:blip r:embed="rId2"/>
          <a:stretch>
            <a:fillRect/>
          </a:stretch>
        </p:blipFill>
        <p:spPr>
          <a:xfrm>
            <a:off x="3335799" y="1074653"/>
            <a:ext cx="8856202" cy="5783347"/>
          </a:xfrm>
          <a:prstGeom prst="rect">
            <a:avLst/>
          </a:prstGeom>
        </p:spPr>
      </p:pic>
      <p:sp>
        <p:nvSpPr>
          <p:cNvPr id="5" name="Rectangle 70">
            <a:extLst>
              <a:ext uri="{FF2B5EF4-FFF2-40B4-BE49-F238E27FC236}">
                <a16:creationId xmlns:a16="http://schemas.microsoft.com/office/drawing/2014/main" id="{CB7A8D25-EAC6-E291-D990-87C1CC3C7142}"/>
              </a:ext>
            </a:extLst>
          </p:cNvPr>
          <p:cNvSpPr>
            <a:spLocks noChangeArrowheads="1"/>
          </p:cNvSpPr>
          <p:nvPr/>
        </p:nvSpPr>
        <p:spPr bwMode="auto">
          <a:xfrm>
            <a:off x="0" y="1074652"/>
            <a:ext cx="3335799" cy="5783347"/>
          </a:xfrm>
          <a:prstGeom prst="rect">
            <a:avLst/>
          </a:prstGeom>
          <a:solidFill>
            <a:schemeClr val="bg1"/>
          </a:solidFill>
          <a:ln w="9525">
            <a:noFill/>
            <a:miter lim="800000"/>
            <a:headEnd/>
            <a:tailEnd/>
          </a:ln>
        </p:spPr>
        <p:txBody>
          <a:bodyPr lIns="45720" tIns="18288" rIns="27432" bIns="18288"/>
          <a:lstStyle/>
          <a:p>
            <a:pPr algn="ctr">
              <a:lnSpc>
                <a:spcPct val="150000"/>
              </a:lnSpc>
              <a:spcBef>
                <a:spcPts val="200"/>
              </a:spcBef>
            </a:pPr>
            <a:r>
              <a:rPr lang="el-GR" sz="1800" b="1" dirty="0">
                <a:solidFill>
                  <a:srgbClr val="002060"/>
                </a:solidFill>
                <a:latin typeface="Myriad Pro Cond" panose="020B0506030403020204" pitchFamily="34" charset="0"/>
                <a:cs typeface="Calibri" panose="020F0502020204030204" pitchFamily="34" charset="0"/>
              </a:rPr>
              <a:t>Αποτελέσματα Ερωτήματος: «</a:t>
            </a:r>
            <a:r>
              <a:rPr lang="el-GR" sz="1800" b="1" i="1" dirty="0">
                <a:solidFill>
                  <a:srgbClr val="002060"/>
                </a:solidFill>
                <a:latin typeface="Myriad Pro Cond" panose="020B0506030403020204" pitchFamily="34" charset="0"/>
                <a:cs typeface="Calibri" panose="020F0502020204030204" pitchFamily="34" charset="0"/>
              </a:rPr>
              <a:t>Ποιον αντίκτυπο είχε η εφαρμογή των αλλαγών-εφαρμογών (ως αποτέλεσμα της επιμόρφωσης) στη βελτίωση της αποτελεσματικότητας της Υπηρεσίας σας</a:t>
            </a:r>
            <a:r>
              <a:rPr lang="el-GR" sz="1800" b="1" dirty="0">
                <a:solidFill>
                  <a:srgbClr val="002060"/>
                </a:solidFill>
                <a:latin typeface="Myriad Pro Cond" panose="020B0506030403020204" pitchFamily="34" charset="0"/>
                <a:cs typeface="Calibri" panose="020F0502020204030204" pitchFamily="34" charset="0"/>
              </a:rPr>
              <a:t>»</a:t>
            </a:r>
            <a:endParaRPr lang="el-GR" sz="1600" b="1" dirty="0">
              <a:solidFill>
                <a:srgbClr val="002060"/>
              </a:solidFill>
              <a:latin typeface="Myriad Pro Cond" panose="020B0506030403020204" pitchFamily="34" charset="0"/>
              <a:cs typeface="Calibri" panose="020F0502020204030204" pitchFamily="34" charset="0"/>
            </a:endParaRPr>
          </a:p>
        </p:txBody>
      </p:sp>
      <p:sp>
        <p:nvSpPr>
          <p:cNvPr id="6" name="Oval 5">
            <a:extLst>
              <a:ext uri="{FF2B5EF4-FFF2-40B4-BE49-F238E27FC236}">
                <a16:creationId xmlns:a16="http://schemas.microsoft.com/office/drawing/2014/main" id="{1183E145-D8AF-6CC9-C0B1-C195DF352670}"/>
              </a:ext>
            </a:extLst>
          </p:cNvPr>
          <p:cNvSpPr/>
          <p:nvPr/>
        </p:nvSpPr>
        <p:spPr>
          <a:xfrm>
            <a:off x="9405062" y="1407824"/>
            <a:ext cx="2448272" cy="1267064"/>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Oval 6">
            <a:extLst>
              <a:ext uri="{FF2B5EF4-FFF2-40B4-BE49-F238E27FC236}">
                <a16:creationId xmlns:a16="http://schemas.microsoft.com/office/drawing/2014/main" id="{2E75F20D-552F-8D8E-205C-DA25B134566F}"/>
              </a:ext>
            </a:extLst>
          </p:cNvPr>
          <p:cNvSpPr/>
          <p:nvPr/>
        </p:nvSpPr>
        <p:spPr>
          <a:xfrm>
            <a:off x="3335799" y="4950234"/>
            <a:ext cx="2448272" cy="1267064"/>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4303779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2700"/>
                                        <p:tgtEl>
                                          <p:spTgt spid="5"/>
                                        </p:tgtEl>
                                      </p:cBhvr>
                                    </p:animEffect>
                                  </p:childTnLst>
                                </p:cTn>
                              </p:par>
                            </p:childTnLst>
                          </p:cTn>
                        </p:par>
                        <p:par>
                          <p:cTn id="12" fill="hold">
                            <p:stCondLst>
                              <p:cond delay="3200"/>
                            </p:stCondLst>
                            <p:childTnLst>
                              <p:par>
                                <p:cTn id="13" presetID="21" presetClass="entr" presetSubtype="1" fill="hold"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heel(1)">
                                      <p:cBhvr>
                                        <p:cTn id="15" dur="2000"/>
                                        <p:tgtEl>
                                          <p:spTgt spid="4"/>
                                        </p:tgtEl>
                                      </p:cBhvr>
                                    </p:animEffect>
                                  </p:childTnLst>
                                </p:cTn>
                              </p:par>
                              <p:par>
                                <p:cTn id="16" presetID="21" presetClass="entr" presetSubtype="1"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heel(1)">
                                      <p:cBhvr>
                                        <p:cTn id="18" dur="2000"/>
                                        <p:tgtEl>
                                          <p:spTgt spid="6"/>
                                        </p:tgtEl>
                                      </p:cBhvr>
                                    </p:animEffect>
                                  </p:childTnLst>
                                </p:cTn>
                              </p:par>
                              <p:par>
                                <p:cTn id="19" presetID="21" presetClass="entr" presetSubtype="1"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heel(1)">
                                      <p:cBhvr>
                                        <p:cTn id="21"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1">
            <a:extLst>
              <a:ext uri="{FF2B5EF4-FFF2-40B4-BE49-F238E27FC236}">
                <a16:creationId xmlns:a16="http://schemas.microsoft.com/office/drawing/2014/main" id="{065B43C1-C5CA-18BE-9173-2253E35CC317}"/>
              </a:ext>
            </a:extLst>
          </p:cNvPr>
          <p:cNvPicPr>
            <a:picLocks noChangeAspect="1"/>
          </p:cNvPicPr>
          <p:nvPr/>
        </p:nvPicPr>
        <p:blipFill>
          <a:blip r:embed="rId2"/>
          <a:stretch>
            <a:fillRect/>
          </a:stretch>
        </p:blipFill>
        <p:spPr>
          <a:xfrm>
            <a:off x="2867952" y="784567"/>
            <a:ext cx="9304020" cy="6073140"/>
          </a:xfrm>
          <a:prstGeom prst="rect">
            <a:avLst/>
          </a:prstGeom>
        </p:spPr>
      </p:pic>
      <p:sp>
        <p:nvSpPr>
          <p:cNvPr id="2" name="TextBox 1">
            <a:extLst>
              <a:ext uri="{FF2B5EF4-FFF2-40B4-BE49-F238E27FC236}">
                <a16:creationId xmlns:a16="http://schemas.microsoft.com/office/drawing/2014/main" id="{9F3709EC-A864-AE6A-AE0B-97C675D20F49}"/>
              </a:ext>
            </a:extLst>
          </p:cNvPr>
          <p:cNvSpPr txBox="1"/>
          <p:nvPr/>
        </p:nvSpPr>
        <p:spPr>
          <a:xfrm>
            <a:off x="1651001" y="39092"/>
            <a:ext cx="10210800" cy="568361"/>
          </a:xfrm>
          <a:prstGeom prst="rect">
            <a:avLst/>
          </a:prstGeom>
          <a:noFill/>
        </p:spPr>
        <p:txBody>
          <a:bodyPr wrap="square" rtlCol="0">
            <a:spAutoFit/>
          </a:bodyPr>
          <a:lstStyle/>
          <a:p>
            <a:pPr algn="ctr">
              <a:lnSpc>
                <a:spcPct val="150000"/>
              </a:lnSpc>
            </a:pPr>
            <a:r>
              <a:rPr lang="el-GR" sz="2300" b="1" dirty="0">
                <a:effectLst>
                  <a:outerShdw blurRad="38100" dist="38100" dir="2700000" algn="tl">
                    <a:srgbClr val="000000">
                      <a:alpha val="43137"/>
                    </a:srgbClr>
                  </a:outerShdw>
                </a:effectLst>
              </a:rPr>
              <a:t>Οι Δράσεις Παραγωγής Στελεχών «Ταχείας Εξέλιξης» σε Αριθμούς</a:t>
            </a:r>
          </a:p>
        </p:txBody>
      </p:sp>
      <p:grpSp>
        <p:nvGrpSpPr>
          <p:cNvPr id="3" name="Group 2">
            <a:extLst>
              <a:ext uri="{FF2B5EF4-FFF2-40B4-BE49-F238E27FC236}">
                <a16:creationId xmlns:a16="http://schemas.microsoft.com/office/drawing/2014/main" id="{9D007B4E-8CB4-4B9B-1A72-146976DCDA3C}"/>
              </a:ext>
            </a:extLst>
          </p:cNvPr>
          <p:cNvGrpSpPr/>
          <p:nvPr/>
        </p:nvGrpSpPr>
        <p:grpSpPr>
          <a:xfrm>
            <a:off x="51243" y="941582"/>
            <a:ext cx="2253045" cy="3140096"/>
            <a:chOff x="242032" y="1351383"/>
            <a:chExt cx="1959301" cy="3140096"/>
          </a:xfrm>
        </p:grpSpPr>
        <p:pic>
          <p:nvPicPr>
            <p:cNvPr id="4" name="Graphic 3">
              <a:extLst>
                <a:ext uri="{FF2B5EF4-FFF2-40B4-BE49-F238E27FC236}">
                  <a16:creationId xmlns:a16="http://schemas.microsoft.com/office/drawing/2014/main" id="{DEA2A4B8-760D-6F32-7231-2F4CD466BA1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42032" y="1351383"/>
              <a:ext cx="1959301" cy="3140096"/>
            </a:xfrm>
            <a:prstGeom prst="rect">
              <a:avLst/>
            </a:prstGeom>
          </p:spPr>
        </p:pic>
        <p:sp>
          <p:nvSpPr>
            <p:cNvPr id="5" name="TextBox 4">
              <a:extLst>
                <a:ext uri="{FF2B5EF4-FFF2-40B4-BE49-F238E27FC236}">
                  <a16:creationId xmlns:a16="http://schemas.microsoft.com/office/drawing/2014/main" id="{02342FDC-2F69-BBC1-163B-042ED7655A1A}"/>
                </a:ext>
              </a:extLst>
            </p:cNvPr>
            <p:cNvSpPr txBox="1"/>
            <p:nvPr/>
          </p:nvSpPr>
          <p:spPr>
            <a:xfrm>
              <a:off x="242032" y="3075057"/>
              <a:ext cx="1959301" cy="830997"/>
            </a:xfrm>
            <a:prstGeom prst="rect">
              <a:avLst/>
            </a:prstGeom>
            <a:noFill/>
          </p:spPr>
          <p:txBody>
            <a:bodyPr wrap="square">
              <a:spAutoFit/>
            </a:bodyPr>
            <a:lstStyle/>
            <a:p>
              <a:pPr algn="ctr"/>
              <a:r>
                <a:rPr lang="en-US" sz="2400" b="1" dirty="0">
                  <a:solidFill>
                    <a:srgbClr val="002060"/>
                  </a:solidFill>
                  <a:effectLst>
                    <a:outerShdw blurRad="38100" dist="38100" dir="2700000" algn="tl">
                      <a:srgbClr val="000000">
                        <a:alpha val="43137"/>
                      </a:srgbClr>
                    </a:outerShdw>
                  </a:effectLst>
                </a:rPr>
                <a:t>7</a:t>
              </a:r>
              <a:r>
                <a:rPr lang="el-GR" sz="2400" b="1" dirty="0">
                  <a:solidFill>
                    <a:srgbClr val="002060"/>
                  </a:solidFill>
                  <a:effectLst>
                    <a:outerShdw blurRad="38100" dist="38100" dir="2700000" algn="tl">
                      <a:srgbClr val="000000">
                        <a:alpha val="43137"/>
                      </a:srgbClr>
                    </a:outerShdw>
                  </a:effectLst>
                </a:rPr>
                <a:t> Εκπαιδευτικές Σειρές</a:t>
              </a:r>
              <a:endParaRPr lang="en-US" sz="2000" dirty="0"/>
            </a:p>
          </p:txBody>
        </p:sp>
        <p:grpSp>
          <p:nvGrpSpPr>
            <p:cNvPr id="6" name="Group 5" descr="pencil and paper icon">
              <a:extLst>
                <a:ext uri="{FF2B5EF4-FFF2-40B4-BE49-F238E27FC236}">
                  <a16:creationId xmlns:a16="http://schemas.microsoft.com/office/drawing/2014/main" id="{9EAF9531-E76D-2F6F-C266-FB126F920E4C}"/>
                </a:ext>
              </a:extLst>
            </p:cNvPr>
            <p:cNvGrpSpPr/>
            <p:nvPr/>
          </p:nvGrpSpPr>
          <p:grpSpPr>
            <a:xfrm>
              <a:off x="844550" y="1952364"/>
              <a:ext cx="908049" cy="828313"/>
              <a:chOff x="2765425" y="8172450"/>
              <a:chExt cx="628650" cy="631825"/>
            </a:xfrm>
          </p:grpSpPr>
          <p:sp>
            <p:nvSpPr>
              <p:cNvPr id="7" name="Oval 169">
                <a:extLst>
                  <a:ext uri="{FF2B5EF4-FFF2-40B4-BE49-F238E27FC236}">
                    <a16:creationId xmlns:a16="http://schemas.microsoft.com/office/drawing/2014/main" id="{44831D57-9B72-42E0-364D-745708DFD5C2}"/>
                  </a:ext>
                </a:extLst>
              </p:cNvPr>
              <p:cNvSpPr>
                <a:spLocks noChangeArrowheads="1"/>
              </p:cNvSpPr>
              <p:nvPr/>
            </p:nvSpPr>
            <p:spPr bwMode="auto">
              <a:xfrm>
                <a:off x="2765425" y="8172450"/>
                <a:ext cx="628650" cy="631825"/>
              </a:xfrm>
              <a:prstGeom prst="ellipse">
                <a:avLst/>
              </a:pr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8" name="Freeform 192">
                <a:extLst>
                  <a:ext uri="{FF2B5EF4-FFF2-40B4-BE49-F238E27FC236}">
                    <a16:creationId xmlns:a16="http://schemas.microsoft.com/office/drawing/2014/main" id="{06AB74D7-DE0F-D450-C841-F1A3D66366D3}"/>
                  </a:ext>
                </a:extLst>
              </p:cNvPr>
              <p:cNvSpPr>
                <a:spLocks noEditPoints="1"/>
              </p:cNvSpPr>
              <p:nvPr/>
            </p:nvSpPr>
            <p:spPr bwMode="auto">
              <a:xfrm>
                <a:off x="2905125" y="8248650"/>
                <a:ext cx="457200" cy="454025"/>
              </a:xfrm>
              <a:custGeom>
                <a:avLst/>
                <a:gdLst>
                  <a:gd name="T0" fmla="*/ 115 w 144"/>
                  <a:gd name="T1" fmla="*/ 38 h 143"/>
                  <a:gd name="T2" fmla="*/ 110 w 144"/>
                  <a:gd name="T3" fmla="*/ 0 h 143"/>
                  <a:gd name="T4" fmla="*/ 0 w 144"/>
                  <a:gd name="T5" fmla="*/ 143 h 143"/>
                  <a:gd name="T6" fmla="*/ 110 w 144"/>
                  <a:gd name="T7" fmla="*/ 87 h 143"/>
                  <a:gd name="T8" fmla="*/ 137 w 144"/>
                  <a:gd name="T9" fmla="*/ 38 h 143"/>
                  <a:gd name="T10" fmla="*/ 5 w 144"/>
                  <a:gd name="T11" fmla="*/ 138 h 143"/>
                  <a:gd name="T12" fmla="*/ 106 w 144"/>
                  <a:gd name="T13" fmla="*/ 5 h 143"/>
                  <a:gd name="T14" fmla="*/ 97 w 144"/>
                  <a:gd name="T15" fmla="*/ 55 h 143"/>
                  <a:gd name="T16" fmla="*/ 64 w 144"/>
                  <a:gd name="T17" fmla="*/ 60 h 143"/>
                  <a:gd name="T18" fmla="*/ 74 w 144"/>
                  <a:gd name="T19" fmla="*/ 78 h 143"/>
                  <a:gd name="T20" fmla="*/ 14 w 144"/>
                  <a:gd name="T21" fmla="*/ 83 h 143"/>
                  <a:gd name="T22" fmla="*/ 51 w 144"/>
                  <a:gd name="T23" fmla="*/ 101 h 143"/>
                  <a:gd name="T24" fmla="*/ 14 w 144"/>
                  <a:gd name="T25" fmla="*/ 106 h 143"/>
                  <a:gd name="T26" fmla="*/ 46 w 144"/>
                  <a:gd name="T27" fmla="*/ 129 h 143"/>
                  <a:gd name="T28" fmla="*/ 106 w 144"/>
                  <a:gd name="T29" fmla="*/ 92 h 143"/>
                  <a:gd name="T30" fmla="*/ 52 w 144"/>
                  <a:gd name="T31" fmla="*/ 111 h 143"/>
                  <a:gd name="T32" fmla="*/ 51 w 144"/>
                  <a:gd name="T33" fmla="*/ 124 h 143"/>
                  <a:gd name="T34" fmla="*/ 69 w 144"/>
                  <a:gd name="T35" fmla="*/ 122 h 143"/>
                  <a:gd name="T36" fmla="*/ 116 w 144"/>
                  <a:gd name="T37" fmla="*/ 42 h 143"/>
                  <a:gd name="T38" fmla="*/ 69 w 144"/>
                  <a:gd name="T39" fmla="*/ 122 h 143"/>
                  <a:gd name="T40" fmla="*/ 120 w 144"/>
                  <a:gd name="T41" fmla="*/ 39 h 143"/>
                  <a:gd name="T42" fmla="*/ 136 w 144"/>
                  <a:gd name="T43" fmla="*/ 55 h 143"/>
                  <a:gd name="T44" fmla="*/ 120 w 144"/>
                  <a:gd name="T45" fmla="*/ 52 h 143"/>
                  <a:gd name="T46" fmla="*/ 66 w 144"/>
                  <a:gd name="T47" fmla="*/ 112 h 143"/>
                  <a:gd name="T48" fmla="*/ 55 w 144"/>
                  <a:gd name="T49" fmla="*/ 14 h 143"/>
                  <a:gd name="T50" fmla="*/ 14 w 144"/>
                  <a:gd name="T51" fmla="*/ 60 h 143"/>
                  <a:gd name="T52" fmla="*/ 55 w 144"/>
                  <a:gd name="T53" fmla="*/ 14 h 143"/>
                  <a:gd name="T54" fmla="*/ 18 w 144"/>
                  <a:gd name="T55" fmla="*/ 55 h 143"/>
                  <a:gd name="T56" fmla="*/ 50 w 144"/>
                  <a:gd name="T57" fmla="*/ 19 h 143"/>
                  <a:gd name="T58" fmla="*/ 34 w 144"/>
                  <a:gd name="T59" fmla="*/ 44 h 143"/>
                  <a:gd name="T60" fmla="*/ 48 w 144"/>
                  <a:gd name="T61" fmla="*/ 53 h 143"/>
                  <a:gd name="T62" fmla="*/ 44 w 144"/>
                  <a:gd name="T63" fmla="*/ 33 h 143"/>
                  <a:gd name="T64" fmla="*/ 25 w 144"/>
                  <a:gd name="T65" fmla="*/ 33 h 143"/>
                  <a:gd name="T66" fmla="*/ 21 w 144"/>
                  <a:gd name="T67" fmla="*/ 53 h 143"/>
                  <a:gd name="T68" fmla="*/ 34 w 144"/>
                  <a:gd name="T69" fmla="*/ 44 h 143"/>
                  <a:gd name="T70" fmla="*/ 39 w 144"/>
                  <a:gd name="T71" fmla="*/ 33 h 143"/>
                  <a:gd name="T72" fmla="*/ 30 w 144"/>
                  <a:gd name="T73" fmla="*/ 33 h 143"/>
                  <a:gd name="T74" fmla="*/ 64 w 144"/>
                  <a:gd name="T75" fmla="*/ 14 h 143"/>
                  <a:gd name="T76" fmla="*/ 97 w 144"/>
                  <a:gd name="T77" fmla="*/ 19 h 143"/>
                  <a:gd name="T78" fmla="*/ 64 w 144"/>
                  <a:gd name="T79" fmla="*/ 14 h 143"/>
                  <a:gd name="T80" fmla="*/ 97 w 144"/>
                  <a:gd name="T81" fmla="*/ 35 h 143"/>
                  <a:gd name="T82" fmla="*/ 64 w 144"/>
                  <a:gd name="T83" fmla="*/ 39 h 143"/>
                  <a:gd name="T84" fmla="*/ 14 w 144"/>
                  <a:gd name="T85" fmla="*/ 124 h 143"/>
                  <a:gd name="T86" fmla="*/ 18 w 144"/>
                  <a:gd name="T87" fmla="*/ 129 h 143"/>
                  <a:gd name="T88" fmla="*/ 14 w 144"/>
                  <a:gd name="T89" fmla="*/ 124 h 143"/>
                  <a:gd name="T90" fmla="*/ 28 w 144"/>
                  <a:gd name="T91" fmla="*/ 124 h 143"/>
                  <a:gd name="T92" fmla="*/ 23 w 144"/>
                  <a:gd name="T93" fmla="*/ 129 h 143"/>
                  <a:gd name="T94" fmla="*/ 32 w 144"/>
                  <a:gd name="T95" fmla="*/ 124 h 143"/>
                  <a:gd name="T96" fmla="*/ 37 w 144"/>
                  <a:gd name="T97" fmla="*/ 129 h 143"/>
                  <a:gd name="T98" fmla="*/ 32 w 144"/>
                  <a:gd name="T99" fmla="*/ 124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4" h="143">
                    <a:moveTo>
                      <a:pt x="137" y="38"/>
                    </a:moveTo>
                    <a:cubicBezTo>
                      <a:pt x="129" y="29"/>
                      <a:pt x="118" y="35"/>
                      <a:pt x="115" y="38"/>
                    </a:cubicBezTo>
                    <a:cubicBezTo>
                      <a:pt x="110" y="42"/>
                      <a:pt x="110" y="42"/>
                      <a:pt x="110" y="42"/>
                    </a:cubicBezTo>
                    <a:cubicBezTo>
                      <a:pt x="110" y="0"/>
                      <a:pt x="110" y="0"/>
                      <a:pt x="110" y="0"/>
                    </a:cubicBezTo>
                    <a:cubicBezTo>
                      <a:pt x="0" y="0"/>
                      <a:pt x="0" y="0"/>
                      <a:pt x="0" y="0"/>
                    </a:cubicBezTo>
                    <a:cubicBezTo>
                      <a:pt x="0" y="143"/>
                      <a:pt x="0" y="143"/>
                      <a:pt x="0" y="143"/>
                    </a:cubicBezTo>
                    <a:cubicBezTo>
                      <a:pt x="110" y="143"/>
                      <a:pt x="110" y="143"/>
                      <a:pt x="110" y="143"/>
                    </a:cubicBezTo>
                    <a:cubicBezTo>
                      <a:pt x="110" y="87"/>
                      <a:pt x="110" y="87"/>
                      <a:pt x="110" y="87"/>
                    </a:cubicBezTo>
                    <a:cubicBezTo>
                      <a:pt x="137" y="60"/>
                      <a:pt x="137" y="60"/>
                      <a:pt x="137" y="60"/>
                    </a:cubicBezTo>
                    <a:cubicBezTo>
                      <a:pt x="144" y="54"/>
                      <a:pt x="144" y="44"/>
                      <a:pt x="137" y="38"/>
                    </a:cubicBezTo>
                    <a:close/>
                    <a:moveTo>
                      <a:pt x="106" y="138"/>
                    </a:moveTo>
                    <a:cubicBezTo>
                      <a:pt x="5" y="138"/>
                      <a:pt x="5" y="138"/>
                      <a:pt x="5" y="138"/>
                    </a:cubicBezTo>
                    <a:cubicBezTo>
                      <a:pt x="5" y="5"/>
                      <a:pt x="5" y="5"/>
                      <a:pt x="5" y="5"/>
                    </a:cubicBezTo>
                    <a:cubicBezTo>
                      <a:pt x="106" y="5"/>
                      <a:pt x="106" y="5"/>
                      <a:pt x="106" y="5"/>
                    </a:cubicBezTo>
                    <a:cubicBezTo>
                      <a:pt x="106" y="47"/>
                      <a:pt x="106" y="47"/>
                      <a:pt x="106" y="47"/>
                    </a:cubicBezTo>
                    <a:cubicBezTo>
                      <a:pt x="97" y="55"/>
                      <a:pt x="97" y="55"/>
                      <a:pt x="97" y="55"/>
                    </a:cubicBezTo>
                    <a:cubicBezTo>
                      <a:pt x="64" y="55"/>
                      <a:pt x="64" y="55"/>
                      <a:pt x="64" y="55"/>
                    </a:cubicBezTo>
                    <a:cubicBezTo>
                      <a:pt x="64" y="60"/>
                      <a:pt x="64" y="60"/>
                      <a:pt x="64" y="60"/>
                    </a:cubicBezTo>
                    <a:cubicBezTo>
                      <a:pt x="92" y="60"/>
                      <a:pt x="92" y="60"/>
                      <a:pt x="92" y="60"/>
                    </a:cubicBezTo>
                    <a:cubicBezTo>
                      <a:pt x="74" y="78"/>
                      <a:pt x="74" y="78"/>
                      <a:pt x="74" y="78"/>
                    </a:cubicBezTo>
                    <a:cubicBezTo>
                      <a:pt x="14" y="78"/>
                      <a:pt x="14" y="78"/>
                      <a:pt x="14" y="78"/>
                    </a:cubicBezTo>
                    <a:cubicBezTo>
                      <a:pt x="14" y="83"/>
                      <a:pt x="14" y="83"/>
                      <a:pt x="14" y="83"/>
                    </a:cubicBezTo>
                    <a:cubicBezTo>
                      <a:pt x="69" y="83"/>
                      <a:pt x="69" y="83"/>
                      <a:pt x="69" y="83"/>
                    </a:cubicBezTo>
                    <a:cubicBezTo>
                      <a:pt x="51" y="101"/>
                      <a:pt x="51" y="101"/>
                      <a:pt x="51" y="101"/>
                    </a:cubicBezTo>
                    <a:cubicBezTo>
                      <a:pt x="14" y="101"/>
                      <a:pt x="14" y="101"/>
                      <a:pt x="14" y="101"/>
                    </a:cubicBezTo>
                    <a:cubicBezTo>
                      <a:pt x="14" y="106"/>
                      <a:pt x="14" y="106"/>
                      <a:pt x="14" y="106"/>
                    </a:cubicBezTo>
                    <a:cubicBezTo>
                      <a:pt x="47" y="106"/>
                      <a:pt x="47" y="106"/>
                      <a:pt x="47" y="106"/>
                    </a:cubicBezTo>
                    <a:cubicBezTo>
                      <a:pt x="46" y="129"/>
                      <a:pt x="46" y="129"/>
                      <a:pt x="46" y="129"/>
                    </a:cubicBezTo>
                    <a:cubicBezTo>
                      <a:pt x="70" y="127"/>
                      <a:pt x="70" y="127"/>
                      <a:pt x="70" y="127"/>
                    </a:cubicBezTo>
                    <a:cubicBezTo>
                      <a:pt x="106" y="92"/>
                      <a:pt x="106" y="92"/>
                      <a:pt x="106" y="92"/>
                    </a:cubicBezTo>
                    <a:cubicBezTo>
                      <a:pt x="106" y="138"/>
                      <a:pt x="106" y="138"/>
                      <a:pt x="106" y="138"/>
                    </a:cubicBezTo>
                    <a:close/>
                    <a:moveTo>
                      <a:pt x="52" y="111"/>
                    </a:moveTo>
                    <a:cubicBezTo>
                      <a:pt x="64" y="123"/>
                      <a:pt x="64" y="123"/>
                      <a:pt x="64" y="123"/>
                    </a:cubicBezTo>
                    <a:cubicBezTo>
                      <a:pt x="51" y="124"/>
                      <a:pt x="51" y="124"/>
                      <a:pt x="51" y="124"/>
                    </a:cubicBezTo>
                    <a:lnTo>
                      <a:pt x="52" y="111"/>
                    </a:lnTo>
                    <a:close/>
                    <a:moveTo>
                      <a:pt x="69" y="122"/>
                    </a:moveTo>
                    <a:cubicBezTo>
                      <a:pt x="53" y="106"/>
                      <a:pt x="53" y="106"/>
                      <a:pt x="53" y="106"/>
                    </a:cubicBezTo>
                    <a:cubicBezTo>
                      <a:pt x="116" y="42"/>
                      <a:pt x="116" y="42"/>
                      <a:pt x="116" y="42"/>
                    </a:cubicBezTo>
                    <a:cubicBezTo>
                      <a:pt x="133" y="59"/>
                      <a:pt x="133" y="59"/>
                      <a:pt x="133" y="59"/>
                    </a:cubicBezTo>
                    <a:lnTo>
                      <a:pt x="69" y="122"/>
                    </a:lnTo>
                    <a:close/>
                    <a:moveTo>
                      <a:pt x="136" y="55"/>
                    </a:moveTo>
                    <a:cubicBezTo>
                      <a:pt x="120" y="39"/>
                      <a:pt x="120" y="39"/>
                      <a:pt x="120" y="39"/>
                    </a:cubicBezTo>
                    <a:cubicBezTo>
                      <a:pt x="122" y="38"/>
                      <a:pt x="128" y="35"/>
                      <a:pt x="134" y="41"/>
                    </a:cubicBezTo>
                    <a:cubicBezTo>
                      <a:pt x="138" y="45"/>
                      <a:pt x="139" y="51"/>
                      <a:pt x="136" y="55"/>
                    </a:cubicBezTo>
                    <a:close/>
                    <a:moveTo>
                      <a:pt x="63" y="109"/>
                    </a:moveTo>
                    <a:cubicBezTo>
                      <a:pt x="120" y="52"/>
                      <a:pt x="120" y="52"/>
                      <a:pt x="120" y="52"/>
                    </a:cubicBezTo>
                    <a:cubicBezTo>
                      <a:pt x="123" y="55"/>
                      <a:pt x="123" y="55"/>
                      <a:pt x="123" y="55"/>
                    </a:cubicBezTo>
                    <a:cubicBezTo>
                      <a:pt x="66" y="112"/>
                      <a:pt x="66" y="112"/>
                      <a:pt x="66" y="112"/>
                    </a:cubicBezTo>
                    <a:lnTo>
                      <a:pt x="63" y="109"/>
                    </a:lnTo>
                    <a:close/>
                    <a:moveTo>
                      <a:pt x="55" y="14"/>
                    </a:moveTo>
                    <a:cubicBezTo>
                      <a:pt x="14" y="14"/>
                      <a:pt x="14" y="14"/>
                      <a:pt x="14" y="14"/>
                    </a:cubicBezTo>
                    <a:cubicBezTo>
                      <a:pt x="14" y="60"/>
                      <a:pt x="14" y="60"/>
                      <a:pt x="14" y="60"/>
                    </a:cubicBezTo>
                    <a:cubicBezTo>
                      <a:pt x="55" y="60"/>
                      <a:pt x="55" y="60"/>
                      <a:pt x="55" y="60"/>
                    </a:cubicBezTo>
                    <a:cubicBezTo>
                      <a:pt x="55" y="14"/>
                      <a:pt x="55" y="14"/>
                      <a:pt x="55" y="14"/>
                    </a:cubicBezTo>
                    <a:close/>
                    <a:moveTo>
                      <a:pt x="50" y="55"/>
                    </a:moveTo>
                    <a:cubicBezTo>
                      <a:pt x="18" y="55"/>
                      <a:pt x="18" y="55"/>
                      <a:pt x="18" y="55"/>
                    </a:cubicBezTo>
                    <a:cubicBezTo>
                      <a:pt x="18" y="19"/>
                      <a:pt x="18" y="19"/>
                      <a:pt x="18" y="19"/>
                    </a:cubicBezTo>
                    <a:cubicBezTo>
                      <a:pt x="50" y="19"/>
                      <a:pt x="50" y="19"/>
                      <a:pt x="50" y="19"/>
                    </a:cubicBezTo>
                    <a:cubicBezTo>
                      <a:pt x="50" y="55"/>
                      <a:pt x="50" y="55"/>
                      <a:pt x="50" y="55"/>
                    </a:cubicBezTo>
                    <a:close/>
                    <a:moveTo>
                      <a:pt x="34" y="44"/>
                    </a:moveTo>
                    <a:cubicBezTo>
                      <a:pt x="39" y="44"/>
                      <a:pt x="44" y="48"/>
                      <a:pt x="44" y="53"/>
                    </a:cubicBezTo>
                    <a:cubicBezTo>
                      <a:pt x="48" y="53"/>
                      <a:pt x="48" y="53"/>
                      <a:pt x="48" y="53"/>
                    </a:cubicBezTo>
                    <a:cubicBezTo>
                      <a:pt x="48" y="47"/>
                      <a:pt x="44" y="42"/>
                      <a:pt x="39" y="40"/>
                    </a:cubicBezTo>
                    <a:cubicBezTo>
                      <a:pt x="42" y="39"/>
                      <a:pt x="44" y="36"/>
                      <a:pt x="44" y="33"/>
                    </a:cubicBezTo>
                    <a:cubicBezTo>
                      <a:pt x="44" y="27"/>
                      <a:pt x="39" y="23"/>
                      <a:pt x="34" y="23"/>
                    </a:cubicBezTo>
                    <a:cubicBezTo>
                      <a:pt x="29" y="23"/>
                      <a:pt x="25" y="27"/>
                      <a:pt x="25" y="33"/>
                    </a:cubicBezTo>
                    <a:cubicBezTo>
                      <a:pt x="25" y="36"/>
                      <a:pt x="27" y="39"/>
                      <a:pt x="29" y="40"/>
                    </a:cubicBezTo>
                    <a:cubicBezTo>
                      <a:pt x="24" y="42"/>
                      <a:pt x="21" y="47"/>
                      <a:pt x="21" y="53"/>
                    </a:cubicBezTo>
                    <a:cubicBezTo>
                      <a:pt x="25" y="53"/>
                      <a:pt x="25" y="53"/>
                      <a:pt x="25" y="53"/>
                    </a:cubicBezTo>
                    <a:cubicBezTo>
                      <a:pt x="25" y="48"/>
                      <a:pt x="29" y="44"/>
                      <a:pt x="34" y="44"/>
                    </a:cubicBezTo>
                    <a:close/>
                    <a:moveTo>
                      <a:pt x="34" y="28"/>
                    </a:moveTo>
                    <a:cubicBezTo>
                      <a:pt x="37" y="28"/>
                      <a:pt x="39" y="30"/>
                      <a:pt x="39" y="33"/>
                    </a:cubicBezTo>
                    <a:cubicBezTo>
                      <a:pt x="39" y="35"/>
                      <a:pt x="37" y="37"/>
                      <a:pt x="34" y="37"/>
                    </a:cubicBezTo>
                    <a:cubicBezTo>
                      <a:pt x="32" y="37"/>
                      <a:pt x="30" y="35"/>
                      <a:pt x="30" y="33"/>
                    </a:cubicBezTo>
                    <a:cubicBezTo>
                      <a:pt x="30" y="30"/>
                      <a:pt x="32" y="28"/>
                      <a:pt x="34" y="28"/>
                    </a:cubicBezTo>
                    <a:close/>
                    <a:moveTo>
                      <a:pt x="64" y="14"/>
                    </a:moveTo>
                    <a:cubicBezTo>
                      <a:pt x="97" y="14"/>
                      <a:pt x="97" y="14"/>
                      <a:pt x="97" y="14"/>
                    </a:cubicBezTo>
                    <a:cubicBezTo>
                      <a:pt x="97" y="19"/>
                      <a:pt x="97" y="19"/>
                      <a:pt x="97" y="19"/>
                    </a:cubicBezTo>
                    <a:cubicBezTo>
                      <a:pt x="64" y="19"/>
                      <a:pt x="64" y="19"/>
                      <a:pt x="64" y="19"/>
                    </a:cubicBezTo>
                    <a:lnTo>
                      <a:pt x="64" y="14"/>
                    </a:lnTo>
                    <a:close/>
                    <a:moveTo>
                      <a:pt x="64" y="35"/>
                    </a:moveTo>
                    <a:cubicBezTo>
                      <a:pt x="97" y="35"/>
                      <a:pt x="97" y="35"/>
                      <a:pt x="97" y="35"/>
                    </a:cubicBezTo>
                    <a:cubicBezTo>
                      <a:pt x="97" y="39"/>
                      <a:pt x="97" y="39"/>
                      <a:pt x="97" y="39"/>
                    </a:cubicBezTo>
                    <a:cubicBezTo>
                      <a:pt x="64" y="39"/>
                      <a:pt x="64" y="39"/>
                      <a:pt x="64" y="39"/>
                    </a:cubicBezTo>
                    <a:lnTo>
                      <a:pt x="64" y="35"/>
                    </a:lnTo>
                    <a:close/>
                    <a:moveTo>
                      <a:pt x="14" y="124"/>
                    </a:moveTo>
                    <a:cubicBezTo>
                      <a:pt x="18" y="124"/>
                      <a:pt x="18" y="124"/>
                      <a:pt x="18" y="124"/>
                    </a:cubicBezTo>
                    <a:cubicBezTo>
                      <a:pt x="18" y="129"/>
                      <a:pt x="18" y="129"/>
                      <a:pt x="18" y="129"/>
                    </a:cubicBezTo>
                    <a:cubicBezTo>
                      <a:pt x="14" y="129"/>
                      <a:pt x="14" y="129"/>
                      <a:pt x="14" y="129"/>
                    </a:cubicBezTo>
                    <a:lnTo>
                      <a:pt x="14" y="124"/>
                    </a:lnTo>
                    <a:close/>
                    <a:moveTo>
                      <a:pt x="23" y="124"/>
                    </a:moveTo>
                    <a:cubicBezTo>
                      <a:pt x="28" y="124"/>
                      <a:pt x="28" y="124"/>
                      <a:pt x="28" y="124"/>
                    </a:cubicBezTo>
                    <a:cubicBezTo>
                      <a:pt x="28" y="129"/>
                      <a:pt x="28" y="129"/>
                      <a:pt x="28" y="129"/>
                    </a:cubicBezTo>
                    <a:cubicBezTo>
                      <a:pt x="23" y="129"/>
                      <a:pt x="23" y="129"/>
                      <a:pt x="23" y="129"/>
                    </a:cubicBezTo>
                    <a:lnTo>
                      <a:pt x="23" y="124"/>
                    </a:lnTo>
                    <a:close/>
                    <a:moveTo>
                      <a:pt x="32" y="124"/>
                    </a:moveTo>
                    <a:cubicBezTo>
                      <a:pt x="37" y="124"/>
                      <a:pt x="37" y="124"/>
                      <a:pt x="37" y="124"/>
                    </a:cubicBezTo>
                    <a:cubicBezTo>
                      <a:pt x="37" y="129"/>
                      <a:pt x="37" y="129"/>
                      <a:pt x="37" y="129"/>
                    </a:cubicBezTo>
                    <a:cubicBezTo>
                      <a:pt x="32" y="129"/>
                      <a:pt x="32" y="129"/>
                      <a:pt x="32" y="129"/>
                    </a:cubicBezTo>
                    <a:lnTo>
                      <a:pt x="32" y="124"/>
                    </a:lnTo>
                    <a:close/>
                  </a:path>
                </a:pathLst>
              </a:custGeom>
              <a:solidFill>
                <a:schemeClr val="tx2">
                  <a:alpha val="50000"/>
                </a:schemeClr>
              </a:solidFill>
              <a:ln>
                <a:noFill/>
              </a:ln>
            </p:spPr>
            <p:txBody>
              <a:bodyPr vert="horz" wrap="square" lIns="91440" tIns="45720" rIns="91440" bIns="45720" numCol="1" anchor="t" anchorCtr="0" compatLnSpc="1">
                <a:prstTxWarp prst="textNoShape">
                  <a:avLst/>
                </a:prstTxWarp>
              </a:bodyPr>
              <a:lstStyle/>
              <a:p>
                <a:endParaRPr lang="en-US"/>
              </a:p>
            </p:txBody>
          </p:sp>
        </p:grpSp>
      </p:grpSp>
      <p:grpSp>
        <p:nvGrpSpPr>
          <p:cNvPr id="9" name="Group 8">
            <a:extLst>
              <a:ext uri="{FF2B5EF4-FFF2-40B4-BE49-F238E27FC236}">
                <a16:creationId xmlns:a16="http://schemas.microsoft.com/office/drawing/2014/main" id="{4BAF9CFC-9947-6C35-8A85-5BAC08742C32}"/>
              </a:ext>
            </a:extLst>
          </p:cNvPr>
          <p:cNvGrpSpPr/>
          <p:nvPr/>
        </p:nvGrpSpPr>
        <p:grpSpPr>
          <a:xfrm>
            <a:off x="114718" y="3485999"/>
            <a:ext cx="2253045" cy="3151963"/>
            <a:chOff x="2058795" y="953449"/>
            <a:chExt cx="1959301" cy="3140096"/>
          </a:xfrm>
        </p:grpSpPr>
        <p:pic>
          <p:nvPicPr>
            <p:cNvPr id="10" name="Graphic 9">
              <a:extLst>
                <a:ext uri="{FF2B5EF4-FFF2-40B4-BE49-F238E27FC236}">
                  <a16:creationId xmlns:a16="http://schemas.microsoft.com/office/drawing/2014/main" id="{E9F3C435-6F86-9CC9-9AF0-3DC09839F14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066313" y="953449"/>
              <a:ext cx="1931934" cy="3140096"/>
            </a:xfrm>
            <a:prstGeom prst="rect">
              <a:avLst/>
            </a:prstGeom>
          </p:spPr>
        </p:pic>
        <p:sp>
          <p:nvSpPr>
            <p:cNvPr id="11" name="TextBox 10">
              <a:extLst>
                <a:ext uri="{FF2B5EF4-FFF2-40B4-BE49-F238E27FC236}">
                  <a16:creationId xmlns:a16="http://schemas.microsoft.com/office/drawing/2014/main" id="{01FADD30-1B89-44FE-6D0B-E3A14245D3A9}"/>
                </a:ext>
              </a:extLst>
            </p:cNvPr>
            <p:cNvSpPr txBox="1"/>
            <p:nvPr/>
          </p:nvSpPr>
          <p:spPr>
            <a:xfrm>
              <a:off x="2058795" y="2612239"/>
              <a:ext cx="1959301" cy="459927"/>
            </a:xfrm>
            <a:prstGeom prst="rect">
              <a:avLst/>
            </a:prstGeom>
            <a:noFill/>
          </p:spPr>
          <p:txBody>
            <a:bodyPr wrap="square">
              <a:spAutoFit/>
            </a:bodyPr>
            <a:lstStyle/>
            <a:p>
              <a:pPr algn="ctr"/>
              <a:r>
                <a:rPr lang="en-US" sz="2400" b="1" dirty="0">
                  <a:solidFill>
                    <a:srgbClr val="002060"/>
                  </a:solidFill>
                  <a:effectLst>
                    <a:outerShdw blurRad="38100" dist="38100" dir="2700000" algn="tl">
                      <a:srgbClr val="000000">
                        <a:alpha val="43137"/>
                      </a:srgbClr>
                    </a:outerShdw>
                  </a:effectLst>
                </a:rPr>
                <a:t>827</a:t>
              </a:r>
              <a:r>
                <a:rPr lang="el-GR" sz="2400" b="1" dirty="0">
                  <a:solidFill>
                    <a:srgbClr val="002060"/>
                  </a:solidFill>
                  <a:effectLst>
                    <a:outerShdw blurRad="38100" dist="38100" dir="2700000" algn="tl">
                      <a:srgbClr val="000000">
                        <a:alpha val="43137"/>
                      </a:srgbClr>
                    </a:outerShdw>
                  </a:effectLst>
                </a:rPr>
                <a:t> Απόφοιτοι</a:t>
              </a:r>
              <a:endParaRPr lang="en-US" sz="2000" dirty="0">
                <a:effectLst>
                  <a:outerShdw blurRad="38100" dist="38100" dir="2700000" algn="tl">
                    <a:srgbClr val="000000">
                      <a:alpha val="43137"/>
                    </a:srgbClr>
                  </a:outerShdw>
                </a:effectLst>
              </a:endParaRPr>
            </a:p>
          </p:txBody>
        </p:sp>
        <p:grpSp>
          <p:nvGrpSpPr>
            <p:cNvPr id="12" name="Group 11" descr="male shape">
              <a:extLst>
                <a:ext uri="{FF2B5EF4-FFF2-40B4-BE49-F238E27FC236}">
                  <a16:creationId xmlns:a16="http://schemas.microsoft.com/office/drawing/2014/main" id="{851E5864-86B2-2AFA-8294-1FB16F7A7F50}"/>
                </a:ext>
              </a:extLst>
            </p:cNvPr>
            <p:cNvGrpSpPr/>
            <p:nvPr/>
          </p:nvGrpSpPr>
          <p:grpSpPr>
            <a:xfrm>
              <a:off x="2501289" y="1654327"/>
              <a:ext cx="475320" cy="728416"/>
              <a:chOff x="1806737" y="3784600"/>
              <a:chExt cx="281857" cy="496888"/>
            </a:xfrm>
            <a:solidFill>
              <a:schemeClr val="bg1"/>
            </a:solidFill>
          </p:grpSpPr>
          <p:sp>
            <p:nvSpPr>
              <p:cNvPr id="16" name="Oval 162">
                <a:extLst>
                  <a:ext uri="{FF2B5EF4-FFF2-40B4-BE49-F238E27FC236}">
                    <a16:creationId xmlns:a16="http://schemas.microsoft.com/office/drawing/2014/main" id="{CDC4537F-92EC-DB4A-73D4-CD73DC7026C5}"/>
                  </a:ext>
                </a:extLst>
              </p:cNvPr>
              <p:cNvSpPr>
                <a:spLocks noChangeArrowheads="1"/>
              </p:cNvSpPr>
              <p:nvPr userDrawn="1"/>
            </p:nvSpPr>
            <p:spPr bwMode="auto">
              <a:xfrm>
                <a:off x="1898579" y="3784600"/>
                <a:ext cx="98175" cy="984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Freeform 163">
                <a:extLst>
                  <a:ext uri="{FF2B5EF4-FFF2-40B4-BE49-F238E27FC236}">
                    <a16:creationId xmlns:a16="http://schemas.microsoft.com/office/drawing/2014/main" id="{18D9769D-A468-E746-5778-334EAAA334FE}"/>
                  </a:ext>
                </a:extLst>
              </p:cNvPr>
              <p:cNvSpPr>
                <a:spLocks/>
              </p:cNvSpPr>
              <p:nvPr userDrawn="1"/>
            </p:nvSpPr>
            <p:spPr bwMode="auto">
              <a:xfrm>
                <a:off x="1806737" y="3895725"/>
                <a:ext cx="281857" cy="385763"/>
              </a:xfrm>
              <a:custGeom>
                <a:avLst/>
                <a:gdLst>
                  <a:gd name="T0" fmla="*/ 88 w 89"/>
                  <a:gd name="T1" fmla="*/ 44 h 121"/>
                  <a:gd name="T2" fmla="*/ 68 w 89"/>
                  <a:gd name="T3" fmla="*/ 4 h 121"/>
                  <a:gd name="T4" fmla="*/ 61 w 89"/>
                  <a:gd name="T5" fmla="*/ 0 h 121"/>
                  <a:gd name="T6" fmla="*/ 56 w 89"/>
                  <a:gd name="T7" fmla="*/ 0 h 121"/>
                  <a:gd name="T8" fmla="*/ 33 w 89"/>
                  <a:gd name="T9" fmla="*/ 0 h 121"/>
                  <a:gd name="T10" fmla="*/ 27 w 89"/>
                  <a:gd name="T11" fmla="*/ 0 h 121"/>
                  <a:gd name="T12" fmla="*/ 21 w 89"/>
                  <a:gd name="T13" fmla="*/ 4 h 121"/>
                  <a:gd name="T14" fmla="*/ 1 w 89"/>
                  <a:gd name="T15" fmla="*/ 44 h 121"/>
                  <a:gd name="T16" fmla="*/ 4 w 89"/>
                  <a:gd name="T17" fmla="*/ 53 h 121"/>
                  <a:gd name="T18" fmla="*/ 13 w 89"/>
                  <a:gd name="T19" fmla="*/ 50 h 121"/>
                  <a:gd name="T20" fmla="*/ 24 w 89"/>
                  <a:gd name="T21" fmla="*/ 27 h 121"/>
                  <a:gd name="T22" fmla="*/ 24 w 89"/>
                  <a:gd name="T23" fmla="*/ 55 h 121"/>
                  <a:gd name="T24" fmla="*/ 24 w 89"/>
                  <a:gd name="T25" fmla="*/ 56 h 121"/>
                  <a:gd name="T26" fmla="*/ 24 w 89"/>
                  <a:gd name="T27" fmla="*/ 112 h 121"/>
                  <a:gd name="T28" fmla="*/ 32 w 89"/>
                  <a:gd name="T29" fmla="*/ 121 h 121"/>
                  <a:gd name="T30" fmla="*/ 41 w 89"/>
                  <a:gd name="T31" fmla="*/ 112 h 121"/>
                  <a:gd name="T32" fmla="*/ 41 w 89"/>
                  <a:gd name="T33" fmla="*/ 65 h 121"/>
                  <a:gd name="T34" fmla="*/ 48 w 89"/>
                  <a:gd name="T35" fmla="*/ 65 h 121"/>
                  <a:gd name="T36" fmla="*/ 48 w 89"/>
                  <a:gd name="T37" fmla="*/ 112 h 121"/>
                  <a:gd name="T38" fmla="*/ 56 w 89"/>
                  <a:gd name="T39" fmla="*/ 121 h 121"/>
                  <a:gd name="T40" fmla="*/ 65 w 89"/>
                  <a:gd name="T41" fmla="*/ 112 h 121"/>
                  <a:gd name="T42" fmla="*/ 65 w 89"/>
                  <a:gd name="T43" fmla="*/ 56 h 121"/>
                  <a:gd name="T44" fmla="*/ 65 w 89"/>
                  <a:gd name="T45" fmla="*/ 55 h 121"/>
                  <a:gd name="T46" fmla="*/ 65 w 89"/>
                  <a:gd name="T47" fmla="*/ 27 h 121"/>
                  <a:gd name="T48" fmla="*/ 76 w 89"/>
                  <a:gd name="T49" fmla="*/ 50 h 121"/>
                  <a:gd name="T50" fmla="*/ 85 w 89"/>
                  <a:gd name="T51" fmla="*/ 53 h 121"/>
                  <a:gd name="T52" fmla="*/ 88 w 89"/>
                  <a:gd name="T53" fmla="*/ 44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9" h="121">
                    <a:moveTo>
                      <a:pt x="88" y="44"/>
                    </a:moveTo>
                    <a:cubicBezTo>
                      <a:pt x="68" y="4"/>
                      <a:pt x="68" y="4"/>
                      <a:pt x="68" y="4"/>
                    </a:cubicBezTo>
                    <a:cubicBezTo>
                      <a:pt x="67" y="1"/>
                      <a:pt x="64" y="0"/>
                      <a:pt x="61" y="0"/>
                    </a:cubicBezTo>
                    <a:cubicBezTo>
                      <a:pt x="56" y="0"/>
                      <a:pt x="56" y="0"/>
                      <a:pt x="56" y="0"/>
                    </a:cubicBezTo>
                    <a:cubicBezTo>
                      <a:pt x="33" y="0"/>
                      <a:pt x="33" y="0"/>
                      <a:pt x="33" y="0"/>
                    </a:cubicBezTo>
                    <a:cubicBezTo>
                      <a:pt x="27" y="0"/>
                      <a:pt x="27" y="0"/>
                      <a:pt x="27" y="0"/>
                    </a:cubicBezTo>
                    <a:cubicBezTo>
                      <a:pt x="25" y="0"/>
                      <a:pt x="22" y="1"/>
                      <a:pt x="21" y="4"/>
                    </a:cubicBezTo>
                    <a:cubicBezTo>
                      <a:pt x="1" y="44"/>
                      <a:pt x="1" y="44"/>
                      <a:pt x="1" y="44"/>
                    </a:cubicBezTo>
                    <a:cubicBezTo>
                      <a:pt x="0" y="47"/>
                      <a:pt x="1" y="51"/>
                      <a:pt x="4" y="53"/>
                    </a:cubicBezTo>
                    <a:cubicBezTo>
                      <a:pt x="8" y="54"/>
                      <a:pt x="12" y="53"/>
                      <a:pt x="13" y="50"/>
                    </a:cubicBezTo>
                    <a:cubicBezTo>
                      <a:pt x="24" y="27"/>
                      <a:pt x="24" y="27"/>
                      <a:pt x="24" y="27"/>
                    </a:cubicBezTo>
                    <a:cubicBezTo>
                      <a:pt x="24" y="55"/>
                      <a:pt x="24" y="55"/>
                      <a:pt x="24" y="55"/>
                    </a:cubicBezTo>
                    <a:cubicBezTo>
                      <a:pt x="24" y="56"/>
                      <a:pt x="24" y="56"/>
                      <a:pt x="24" y="56"/>
                    </a:cubicBezTo>
                    <a:cubicBezTo>
                      <a:pt x="24" y="112"/>
                      <a:pt x="24" y="112"/>
                      <a:pt x="24" y="112"/>
                    </a:cubicBezTo>
                    <a:cubicBezTo>
                      <a:pt x="24" y="117"/>
                      <a:pt x="28" y="121"/>
                      <a:pt x="32" y="121"/>
                    </a:cubicBezTo>
                    <a:cubicBezTo>
                      <a:pt x="37" y="121"/>
                      <a:pt x="41" y="117"/>
                      <a:pt x="41" y="112"/>
                    </a:cubicBezTo>
                    <a:cubicBezTo>
                      <a:pt x="41" y="65"/>
                      <a:pt x="41" y="65"/>
                      <a:pt x="41" y="65"/>
                    </a:cubicBezTo>
                    <a:cubicBezTo>
                      <a:pt x="48" y="65"/>
                      <a:pt x="48" y="65"/>
                      <a:pt x="48" y="65"/>
                    </a:cubicBezTo>
                    <a:cubicBezTo>
                      <a:pt x="48" y="112"/>
                      <a:pt x="48" y="112"/>
                      <a:pt x="48" y="112"/>
                    </a:cubicBezTo>
                    <a:cubicBezTo>
                      <a:pt x="48" y="117"/>
                      <a:pt x="52" y="121"/>
                      <a:pt x="56" y="121"/>
                    </a:cubicBezTo>
                    <a:cubicBezTo>
                      <a:pt x="61" y="121"/>
                      <a:pt x="65" y="117"/>
                      <a:pt x="65" y="112"/>
                    </a:cubicBezTo>
                    <a:cubicBezTo>
                      <a:pt x="65" y="56"/>
                      <a:pt x="65" y="56"/>
                      <a:pt x="65" y="56"/>
                    </a:cubicBezTo>
                    <a:cubicBezTo>
                      <a:pt x="65" y="55"/>
                      <a:pt x="65" y="55"/>
                      <a:pt x="65" y="55"/>
                    </a:cubicBezTo>
                    <a:cubicBezTo>
                      <a:pt x="65" y="27"/>
                      <a:pt x="65" y="27"/>
                      <a:pt x="65" y="27"/>
                    </a:cubicBezTo>
                    <a:cubicBezTo>
                      <a:pt x="76" y="50"/>
                      <a:pt x="76" y="50"/>
                      <a:pt x="76" y="50"/>
                    </a:cubicBezTo>
                    <a:cubicBezTo>
                      <a:pt x="77" y="53"/>
                      <a:pt x="81" y="54"/>
                      <a:pt x="85" y="53"/>
                    </a:cubicBezTo>
                    <a:cubicBezTo>
                      <a:pt x="88" y="51"/>
                      <a:pt x="89" y="47"/>
                      <a:pt x="88" y="4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3" name="Group 12" descr="female shape">
              <a:extLst>
                <a:ext uri="{FF2B5EF4-FFF2-40B4-BE49-F238E27FC236}">
                  <a16:creationId xmlns:a16="http://schemas.microsoft.com/office/drawing/2014/main" id="{5CF62A55-7CF4-33CC-F0E8-C36B2EB365D3}"/>
                </a:ext>
              </a:extLst>
            </p:cNvPr>
            <p:cNvGrpSpPr/>
            <p:nvPr/>
          </p:nvGrpSpPr>
          <p:grpSpPr>
            <a:xfrm>
              <a:off x="3091146" y="1688535"/>
              <a:ext cx="475320" cy="694208"/>
              <a:chOff x="4785240" y="3784600"/>
              <a:chExt cx="269190" cy="496888"/>
            </a:xfrm>
            <a:solidFill>
              <a:schemeClr val="bg1"/>
            </a:solidFill>
          </p:grpSpPr>
          <p:sp>
            <p:nvSpPr>
              <p:cNvPr id="14" name="Oval 186">
                <a:extLst>
                  <a:ext uri="{FF2B5EF4-FFF2-40B4-BE49-F238E27FC236}">
                    <a16:creationId xmlns:a16="http://schemas.microsoft.com/office/drawing/2014/main" id="{96FFBA47-7493-0F13-A0DB-1D520A8A077C}"/>
                  </a:ext>
                </a:extLst>
              </p:cNvPr>
              <p:cNvSpPr>
                <a:spLocks noChangeArrowheads="1"/>
              </p:cNvSpPr>
              <p:nvPr userDrawn="1"/>
            </p:nvSpPr>
            <p:spPr bwMode="auto">
              <a:xfrm>
                <a:off x="4870747" y="3784600"/>
                <a:ext cx="95008" cy="984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187">
                <a:extLst>
                  <a:ext uri="{FF2B5EF4-FFF2-40B4-BE49-F238E27FC236}">
                    <a16:creationId xmlns:a16="http://schemas.microsoft.com/office/drawing/2014/main" id="{EC34D29B-B385-6F90-11F3-64482A3E5206}"/>
                  </a:ext>
                </a:extLst>
              </p:cNvPr>
              <p:cNvSpPr>
                <a:spLocks/>
              </p:cNvSpPr>
              <p:nvPr userDrawn="1"/>
            </p:nvSpPr>
            <p:spPr bwMode="auto">
              <a:xfrm>
                <a:off x="4785240" y="3895725"/>
                <a:ext cx="269190" cy="385763"/>
              </a:xfrm>
              <a:custGeom>
                <a:avLst/>
                <a:gdLst>
                  <a:gd name="T0" fmla="*/ 83 w 85"/>
                  <a:gd name="T1" fmla="*/ 44 h 121"/>
                  <a:gd name="T2" fmla="*/ 63 w 85"/>
                  <a:gd name="T3" fmla="*/ 4 h 121"/>
                  <a:gd name="T4" fmla="*/ 56 w 85"/>
                  <a:gd name="T5" fmla="*/ 0 h 121"/>
                  <a:gd name="T6" fmla="*/ 56 w 85"/>
                  <a:gd name="T7" fmla="*/ 0 h 121"/>
                  <a:gd name="T8" fmla="*/ 52 w 85"/>
                  <a:gd name="T9" fmla="*/ 0 h 121"/>
                  <a:gd name="T10" fmla="*/ 32 w 85"/>
                  <a:gd name="T11" fmla="*/ 0 h 121"/>
                  <a:gd name="T12" fmla="*/ 28 w 85"/>
                  <a:gd name="T13" fmla="*/ 0 h 121"/>
                  <a:gd name="T14" fmla="*/ 28 w 85"/>
                  <a:gd name="T15" fmla="*/ 0 h 121"/>
                  <a:gd name="T16" fmla="*/ 21 w 85"/>
                  <a:gd name="T17" fmla="*/ 4 h 121"/>
                  <a:gd name="T18" fmla="*/ 1 w 85"/>
                  <a:gd name="T19" fmla="*/ 44 h 121"/>
                  <a:gd name="T20" fmla="*/ 4 w 85"/>
                  <a:gd name="T21" fmla="*/ 53 h 121"/>
                  <a:gd name="T22" fmla="*/ 13 w 85"/>
                  <a:gd name="T23" fmla="*/ 50 h 121"/>
                  <a:gd name="T24" fmla="*/ 25 w 85"/>
                  <a:gd name="T25" fmla="*/ 25 h 121"/>
                  <a:gd name="T26" fmla="*/ 26 w 85"/>
                  <a:gd name="T27" fmla="*/ 40 h 121"/>
                  <a:gd name="T28" fmla="*/ 13 w 85"/>
                  <a:gd name="T29" fmla="*/ 72 h 121"/>
                  <a:gd name="T30" fmla="*/ 16 w 85"/>
                  <a:gd name="T31" fmla="*/ 77 h 121"/>
                  <a:gd name="T32" fmla="*/ 27 w 85"/>
                  <a:gd name="T33" fmla="*/ 77 h 121"/>
                  <a:gd name="T34" fmla="*/ 27 w 85"/>
                  <a:gd name="T35" fmla="*/ 114 h 121"/>
                  <a:gd name="T36" fmla="*/ 33 w 85"/>
                  <a:gd name="T37" fmla="*/ 121 h 121"/>
                  <a:gd name="T38" fmla="*/ 40 w 85"/>
                  <a:gd name="T39" fmla="*/ 114 h 121"/>
                  <a:gd name="T40" fmla="*/ 40 w 85"/>
                  <a:gd name="T41" fmla="*/ 77 h 121"/>
                  <a:gd name="T42" fmla="*/ 44 w 85"/>
                  <a:gd name="T43" fmla="*/ 77 h 121"/>
                  <a:gd name="T44" fmla="*/ 44 w 85"/>
                  <a:gd name="T45" fmla="*/ 114 h 121"/>
                  <a:gd name="T46" fmla="*/ 51 w 85"/>
                  <a:gd name="T47" fmla="*/ 121 h 121"/>
                  <a:gd name="T48" fmla="*/ 57 w 85"/>
                  <a:gd name="T49" fmla="*/ 114 h 121"/>
                  <a:gd name="T50" fmla="*/ 57 w 85"/>
                  <a:gd name="T51" fmla="*/ 77 h 121"/>
                  <a:gd name="T52" fmla="*/ 68 w 85"/>
                  <a:gd name="T53" fmla="*/ 77 h 121"/>
                  <a:gd name="T54" fmla="*/ 72 w 85"/>
                  <a:gd name="T55" fmla="*/ 72 h 121"/>
                  <a:gd name="T56" fmla="*/ 58 w 85"/>
                  <a:gd name="T57" fmla="*/ 40 h 121"/>
                  <a:gd name="T58" fmla="*/ 59 w 85"/>
                  <a:gd name="T59" fmla="*/ 25 h 121"/>
                  <a:gd name="T60" fmla="*/ 71 w 85"/>
                  <a:gd name="T61" fmla="*/ 50 h 121"/>
                  <a:gd name="T62" fmla="*/ 80 w 85"/>
                  <a:gd name="T63" fmla="*/ 53 h 121"/>
                  <a:gd name="T64" fmla="*/ 83 w 85"/>
                  <a:gd name="T65" fmla="*/ 44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5" h="121">
                    <a:moveTo>
                      <a:pt x="83" y="44"/>
                    </a:moveTo>
                    <a:cubicBezTo>
                      <a:pt x="63" y="4"/>
                      <a:pt x="63" y="4"/>
                      <a:pt x="63" y="4"/>
                    </a:cubicBezTo>
                    <a:cubicBezTo>
                      <a:pt x="62" y="1"/>
                      <a:pt x="59" y="0"/>
                      <a:pt x="56" y="0"/>
                    </a:cubicBezTo>
                    <a:cubicBezTo>
                      <a:pt x="56" y="0"/>
                      <a:pt x="56" y="0"/>
                      <a:pt x="56" y="0"/>
                    </a:cubicBezTo>
                    <a:cubicBezTo>
                      <a:pt x="52" y="0"/>
                      <a:pt x="52" y="0"/>
                      <a:pt x="52" y="0"/>
                    </a:cubicBezTo>
                    <a:cubicBezTo>
                      <a:pt x="32" y="0"/>
                      <a:pt x="32" y="0"/>
                      <a:pt x="32" y="0"/>
                    </a:cubicBezTo>
                    <a:cubicBezTo>
                      <a:pt x="28" y="0"/>
                      <a:pt x="28" y="0"/>
                      <a:pt x="28" y="0"/>
                    </a:cubicBezTo>
                    <a:cubicBezTo>
                      <a:pt x="28" y="0"/>
                      <a:pt x="28" y="0"/>
                      <a:pt x="28" y="0"/>
                    </a:cubicBezTo>
                    <a:cubicBezTo>
                      <a:pt x="25" y="0"/>
                      <a:pt x="22" y="1"/>
                      <a:pt x="21" y="4"/>
                    </a:cubicBezTo>
                    <a:cubicBezTo>
                      <a:pt x="1" y="44"/>
                      <a:pt x="1" y="44"/>
                      <a:pt x="1" y="44"/>
                    </a:cubicBezTo>
                    <a:cubicBezTo>
                      <a:pt x="0" y="47"/>
                      <a:pt x="1" y="51"/>
                      <a:pt x="4" y="53"/>
                    </a:cubicBezTo>
                    <a:cubicBezTo>
                      <a:pt x="8" y="54"/>
                      <a:pt x="12" y="53"/>
                      <a:pt x="13" y="50"/>
                    </a:cubicBezTo>
                    <a:cubicBezTo>
                      <a:pt x="25" y="25"/>
                      <a:pt x="25" y="25"/>
                      <a:pt x="25" y="25"/>
                    </a:cubicBezTo>
                    <a:cubicBezTo>
                      <a:pt x="26" y="40"/>
                      <a:pt x="26" y="40"/>
                      <a:pt x="26" y="40"/>
                    </a:cubicBezTo>
                    <a:cubicBezTo>
                      <a:pt x="13" y="72"/>
                      <a:pt x="13" y="72"/>
                      <a:pt x="13" y="72"/>
                    </a:cubicBezTo>
                    <a:cubicBezTo>
                      <a:pt x="12" y="74"/>
                      <a:pt x="13" y="77"/>
                      <a:pt x="16" y="77"/>
                    </a:cubicBezTo>
                    <a:cubicBezTo>
                      <a:pt x="27" y="77"/>
                      <a:pt x="27" y="77"/>
                      <a:pt x="27" y="77"/>
                    </a:cubicBezTo>
                    <a:cubicBezTo>
                      <a:pt x="27" y="114"/>
                      <a:pt x="27" y="114"/>
                      <a:pt x="27" y="114"/>
                    </a:cubicBezTo>
                    <a:cubicBezTo>
                      <a:pt x="27" y="118"/>
                      <a:pt x="30" y="121"/>
                      <a:pt x="33" y="121"/>
                    </a:cubicBezTo>
                    <a:cubicBezTo>
                      <a:pt x="37" y="121"/>
                      <a:pt x="40" y="118"/>
                      <a:pt x="40" y="114"/>
                    </a:cubicBezTo>
                    <a:cubicBezTo>
                      <a:pt x="40" y="77"/>
                      <a:pt x="40" y="77"/>
                      <a:pt x="40" y="77"/>
                    </a:cubicBezTo>
                    <a:cubicBezTo>
                      <a:pt x="44" y="77"/>
                      <a:pt x="44" y="77"/>
                      <a:pt x="44" y="77"/>
                    </a:cubicBezTo>
                    <a:cubicBezTo>
                      <a:pt x="44" y="114"/>
                      <a:pt x="44" y="114"/>
                      <a:pt x="44" y="114"/>
                    </a:cubicBezTo>
                    <a:cubicBezTo>
                      <a:pt x="44" y="118"/>
                      <a:pt x="47" y="121"/>
                      <a:pt x="51" y="121"/>
                    </a:cubicBezTo>
                    <a:cubicBezTo>
                      <a:pt x="54" y="121"/>
                      <a:pt x="57" y="118"/>
                      <a:pt x="57" y="114"/>
                    </a:cubicBezTo>
                    <a:cubicBezTo>
                      <a:pt x="57" y="77"/>
                      <a:pt x="57" y="77"/>
                      <a:pt x="57" y="77"/>
                    </a:cubicBezTo>
                    <a:cubicBezTo>
                      <a:pt x="68" y="77"/>
                      <a:pt x="68" y="77"/>
                      <a:pt x="68" y="77"/>
                    </a:cubicBezTo>
                    <a:cubicBezTo>
                      <a:pt x="71" y="77"/>
                      <a:pt x="73" y="74"/>
                      <a:pt x="72" y="72"/>
                    </a:cubicBezTo>
                    <a:cubicBezTo>
                      <a:pt x="58" y="40"/>
                      <a:pt x="58" y="40"/>
                      <a:pt x="58" y="40"/>
                    </a:cubicBezTo>
                    <a:cubicBezTo>
                      <a:pt x="59" y="25"/>
                      <a:pt x="59" y="25"/>
                      <a:pt x="59" y="25"/>
                    </a:cubicBezTo>
                    <a:cubicBezTo>
                      <a:pt x="71" y="50"/>
                      <a:pt x="71" y="50"/>
                      <a:pt x="71" y="50"/>
                    </a:cubicBezTo>
                    <a:cubicBezTo>
                      <a:pt x="72" y="53"/>
                      <a:pt x="77" y="54"/>
                      <a:pt x="80" y="53"/>
                    </a:cubicBezTo>
                    <a:cubicBezTo>
                      <a:pt x="83" y="51"/>
                      <a:pt x="85" y="47"/>
                      <a:pt x="83" y="4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0" name="TextBox 19">
            <a:extLst>
              <a:ext uri="{FF2B5EF4-FFF2-40B4-BE49-F238E27FC236}">
                <a16:creationId xmlns:a16="http://schemas.microsoft.com/office/drawing/2014/main" id="{B7117D9A-208A-82D7-CEE8-322FA2331A15}"/>
              </a:ext>
            </a:extLst>
          </p:cNvPr>
          <p:cNvSpPr txBox="1"/>
          <p:nvPr/>
        </p:nvSpPr>
        <p:spPr>
          <a:xfrm>
            <a:off x="6189870" y="864373"/>
            <a:ext cx="3666066" cy="369332"/>
          </a:xfrm>
          <a:prstGeom prst="rect">
            <a:avLst/>
          </a:prstGeom>
          <a:noFill/>
        </p:spPr>
        <p:txBody>
          <a:bodyPr wrap="square">
            <a:spAutoFit/>
          </a:bodyPr>
          <a:lstStyle/>
          <a:p>
            <a:pPr algn="ctr"/>
            <a:r>
              <a:rPr lang="el-GR" sz="1800" b="1" dirty="0">
                <a:solidFill>
                  <a:srgbClr val="002060"/>
                </a:solidFill>
                <a:effectLst>
                  <a:outerShdw blurRad="38100" dist="38100" dir="2700000" algn="tl">
                    <a:srgbClr val="000000">
                      <a:alpha val="43137"/>
                    </a:srgbClr>
                  </a:outerShdw>
                </a:effectLst>
              </a:rPr>
              <a:t>Απόφοιτοι Ανά Εκπαιδευτική Σειρά</a:t>
            </a:r>
            <a:endParaRPr lang="en-US" dirty="0"/>
          </a:p>
        </p:txBody>
      </p:sp>
      <p:sp>
        <p:nvSpPr>
          <p:cNvPr id="23" name="Oval 22">
            <a:extLst>
              <a:ext uri="{FF2B5EF4-FFF2-40B4-BE49-F238E27FC236}">
                <a16:creationId xmlns:a16="http://schemas.microsoft.com/office/drawing/2014/main" id="{9DA1ACEA-9024-6634-7640-318FE9017E8D}"/>
              </a:ext>
            </a:extLst>
          </p:cNvPr>
          <p:cNvSpPr/>
          <p:nvPr/>
        </p:nvSpPr>
        <p:spPr>
          <a:xfrm>
            <a:off x="5685182" y="1306538"/>
            <a:ext cx="1834779" cy="65147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4" name="Oval 23">
            <a:extLst>
              <a:ext uri="{FF2B5EF4-FFF2-40B4-BE49-F238E27FC236}">
                <a16:creationId xmlns:a16="http://schemas.microsoft.com/office/drawing/2014/main" id="{B9B1DFFA-DB4D-D511-BA29-B6AF271CDD91}"/>
              </a:ext>
            </a:extLst>
          </p:cNvPr>
          <p:cNvSpPr/>
          <p:nvPr/>
        </p:nvSpPr>
        <p:spPr>
          <a:xfrm>
            <a:off x="8951976" y="1246957"/>
            <a:ext cx="2206851" cy="65147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5" name="TextBox 24">
            <a:extLst>
              <a:ext uri="{FF2B5EF4-FFF2-40B4-BE49-F238E27FC236}">
                <a16:creationId xmlns:a16="http://schemas.microsoft.com/office/drawing/2014/main" id="{4DB3B2B8-6D00-D88A-70C3-62B75B6BD0EF}"/>
              </a:ext>
            </a:extLst>
          </p:cNvPr>
          <p:cNvSpPr txBox="1"/>
          <p:nvPr/>
        </p:nvSpPr>
        <p:spPr>
          <a:xfrm>
            <a:off x="3511378" y="1380980"/>
            <a:ext cx="2915735" cy="323165"/>
          </a:xfrm>
          <a:prstGeom prst="rect">
            <a:avLst/>
          </a:prstGeom>
          <a:noFill/>
        </p:spPr>
        <p:txBody>
          <a:bodyPr wrap="none" rtlCol="0">
            <a:spAutoFit/>
          </a:bodyPr>
          <a:lstStyle/>
          <a:p>
            <a:r>
              <a:rPr lang="el-GR" sz="1500" b="1" dirty="0">
                <a:solidFill>
                  <a:srgbClr val="C00000"/>
                </a:solidFill>
              </a:rPr>
              <a:t>Ολοκλήρωση Σπουδών: Έτος 2019</a:t>
            </a:r>
            <a:endParaRPr lang="en-US" sz="1500" b="1" dirty="0">
              <a:solidFill>
                <a:srgbClr val="C00000"/>
              </a:solidFill>
            </a:endParaRPr>
          </a:p>
        </p:txBody>
      </p:sp>
      <p:sp>
        <p:nvSpPr>
          <p:cNvPr id="26" name="TextBox 25">
            <a:extLst>
              <a:ext uri="{FF2B5EF4-FFF2-40B4-BE49-F238E27FC236}">
                <a16:creationId xmlns:a16="http://schemas.microsoft.com/office/drawing/2014/main" id="{5802162C-86CB-5EB1-60EF-49B3B7B574CF}"/>
              </a:ext>
            </a:extLst>
          </p:cNvPr>
          <p:cNvSpPr txBox="1"/>
          <p:nvPr/>
        </p:nvSpPr>
        <p:spPr>
          <a:xfrm>
            <a:off x="9111304" y="1380980"/>
            <a:ext cx="970137" cy="323165"/>
          </a:xfrm>
          <a:prstGeom prst="rect">
            <a:avLst/>
          </a:prstGeom>
          <a:noFill/>
        </p:spPr>
        <p:txBody>
          <a:bodyPr wrap="none" rtlCol="0">
            <a:spAutoFit/>
          </a:bodyPr>
          <a:lstStyle/>
          <a:p>
            <a:r>
              <a:rPr lang="el-GR" sz="1500" b="1" dirty="0">
                <a:solidFill>
                  <a:srgbClr val="C00000"/>
                </a:solidFill>
              </a:rPr>
              <a:t>Έτος 2023</a:t>
            </a:r>
            <a:endParaRPr lang="en-US" sz="1500" b="1" dirty="0">
              <a:solidFill>
                <a:srgbClr val="C00000"/>
              </a:solidFill>
            </a:endParaRPr>
          </a:p>
        </p:txBody>
      </p:sp>
    </p:spTree>
    <p:extLst>
      <p:ext uri="{BB962C8B-B14F-4D97-AF65-F5344CB8AC3E}">
        <p14:creationId xmlns:p14="http://schemas.microsoft.com/office/powerpoint/2010/main" val="12443634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1"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up)">
                                      <p:cBhvr>
                                        <p:cTn id="10" dur="500"/>
                                        <p:tgtEl>
                                          <p:spTgt spid="3"/>
                                        </p:tgtEl>
                                      </p:cBhvr>
                                    </p:animEffect>
                                  </p:childTnLst>
                                </p:cTn>
                              </p:par>
                              <p:par>
                                <p:cTn id="11" presetID="22" presetClass="entr" presetSubtype="1"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wipe(up)">
                                      <p:cBhvr>
                                        <p:cTn id="13" dur="500"/>
                                        <p:tgtEl>
                                          <p:spTgt spid="9"/>
                                        </p:tgtEl>
                                      </p:cBhvr>
                                    </p:animEffect>
                                  </p:childTnLst>
                                </p:cTn>
                              </p:par>
                            </p:childTnLst>
                          </p:cTn>
                        </p:par>
                        <p:par>
                          <p:cTn id="14" fill="hold">
                            <p:stCondLst>
                              <p:cond delay="500"/>
                            </p:stCondLst>
                            <p:childTnLst>
                              <p:par>
                                <p:cTn id="15" presetID="22" presetClass="entr" presetSubtype="8" fill="hold" nodeType="after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wipe(left)">
                                      <p:cBhvr>
                                        <p:cTn id="17" dur="500"/>
                                        <p:tgtEl>
                                          <p:spTgt spid="22"/>
                                        </p:tgtEl>
                                      </p:cBhvr>
                                    </p:animEffect>
                                  </p:childTnLst>
                                </p:cTn>
                              </p:par>
                            </p:childTnLst>
                          </p:cTn>
                        </p:par>
                        <p:par>
                          <p:cTn id="18" fill="hold">
                            <p:stCondLst>
                              <p:cond delay="1000"/>
                            </p:stCondLst>
                            <p:childTnLst>
                              <p:par>
                                <p:cTn id="19" presetID="53" presetClass="entr" presetSubtype="16"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par>
                                <p:cTn id="24" presetID="21" presetClass="entr" presetSubtype="1" fill="hold" grpId="0" nodeType="with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wheel(1)">
                                      <p:cBhvr>
                                        <p:cTn id="26" dur="1000"/>
                                        <p:tgtEl>
                                          <p:spTgt spid="23"/>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25"/>
                                        </p:tgtEl>
                                        <p:attrNameLst>
                                          <p:attrName>style.visibility</p:attrName>
                                        </p:attrNameLst>
                                      </p:cBhvr>
                                      <p:to>
                                        <p:strVal val="visible"/>
                                      </p:to>
                                    </p:set>
                                    <p:anim calcmode="lin" valueType="num">
                                      <p:cBhvr>
                                        <p:cTn id="29" dur="500" fill="hold"/>
                                        <p:tgtEl>
                                          <p:spTgt spid="25"/>
                                        </p:tgtEl>
                                        <p:attrNameLst>
                                          <p:attrName>ppt_w</p:attrName>
                                        </p:attrNameLst>
                                      </p:cBhvr>
                                      <p:tavLst>
                                        <p:tav tm="0">
                                          <p:val>
                                            <p:fltVal val="0"/>
                                          </p:val>
                                        </p:tav>
                                        <p:tav tm="100000">
                                          <p:val>
                                            <p:strVal val="#ppt_w"/>
                                          </p:val>
                                        </p:tav>
                                      </p:tavLst>
                                    </p:anim>
                                    <p:anim calcmode="lin" valueType="num">
                                      <p:cBhvr>
                                        <p:cTn id="30" dur="500" fill="hold"/>
                                        <p:tgtEl>
                                          <p:spTgt spid="25"/>
                                        </p:tgtEl>
                                        <p:attrNameLst>
                                          <p:attrName>ppt_h</p:attrName>
                                        </p:attrNameLst>
                                      </p:cBhvr>
                                      <p:tavLst>
                                        <p:tav tm="0">
                                          <p:val>
                                            <p:fltVal val="0"/>
                                          </p:val>
                                        </p:tav>
                                        <p:tav tm="100000">
                                          <p:val>
                                            <p:strVal val="#ppt_h"/>
                                          </p:val>
                                        </p:tav>
                                      </p:tavLst>
                                    </p:anim>
                                    <p:animEffect transition="in" filter="fade">
                                      <p:cBhvr>
                                        <p:cTn id="31" dur="500"/>
                                        <p:tgtEl>
                                          <p:spTgt spid="25"/>
                                        </p:tgtEl>
                                      </p:cBhvr>
                                    </p:animEffect>
                                  </p:childTnLst>
                                </p:cTn>
                              </p:par>
                              <p:par>
                                <p:cTn id="32" presetID="21" presetClass="entr" presetSubtype="1" fill="hold" grpId="0" nodeType="withEffect">
                                  <p:stCondLst>
                                    <p:cond delay="0"/>
                                  </p:stCondLst>
                                  <p:childTnLst>
                                    <p:set>
                                      <p:cBhvr>
                                        <p:cTn id="33" dur="1" fill="hold">
                                          <p:stCondLst>
                                            <p:cond delay="0"/>
                                          </p:stCondLst>
                                        </p:cTn>
                                        <p:tgtEl>
                                          <p:spTgt spid="24"/>
                                        </p:tgtEl>
                                        <p:attrNameLst>
                                          <p:attrName>style.visibility</p:attrName>
                                        </p:attrNameLst>
                                      </p:cBhvr>
                                      <p:to>
                                        <p:strVal val="visible"/>
                                      </p:to>
                                    </p:set>
                                    <p:animEffect transition="in" filter="wheel(1)">
                                      <p:cBhvr>
                                        <p:cTn id="34" dur="1300"/>
                                        <p:tgtEl>
                                          <p:spTgt spid="24"/>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26"/>
                                        </p:tgtEl>
                                        <p:attrNameLst>
                                          <p:attrName>style.visibility</p:attrName>
                                        </p:attrNameLst>
                                      </p:cBhvr>
                                      <p:to>
                                        <p:strVal val="visible"/>
                                      </p:to>
                                    </p:set>
                                    <p:anim calcmode="lin" valueType="num">
                                      <p:cBhvr>
                                        <p:cTn id="37" dur="500" fill="hold"/>
                                        <p:tgtEl>
                                          <p:spTgt spid="26"/>
                                        </p:tgtEl>
                                        <p:attrNameLst>
                                          <p:attrName>ppt_w</p:attrName>
                                        </p:attrNameLst>
                                      </p:cBhvr>
                                      <p:tavLst>
                                        <p:tav tm="0">
                                          <p:val>
                                            <p:fltVal val="0"/>
                                          </p:val>
                                        </p:tav>
                                        <p:tav tm="100000">
                                          <p:val>
                                            <p:strVal val="#ppt_w"/>
                                          </p:val>
                                        </p:tav>
                                      </p:tavLst>
                                    </p:anim>
                                    <p:anim calcmode="lin" valueType="num">
                                      <p:cBhvr>
                                        <p:cTn id="38" dur="500" fill="hold"/>
                                        <p:tgtEl>
                                          <p:spTgt spid="26"/>
                                        </p:tgtEl>
                                        <p:attrNameLst>
                                          <p:attrName>ppt_h</p:attrName>
                                        </p:attrNameLst>
                                      </p:cBhvr>
                                      <p:tavLst>
                                        <p:tav tm="0">
                                          <p:val>
                                            <p:fltVal val="0"/>
                                          </p:val>
                                        </p:tav>
                                        <p:tav tm="100000">
                                          <p:val>
                                            <p:strVal val="#ppt_h"/>
                                          </p:val>
                                        </p:tav>
                                      </p:tavLst>
                                    </p:anim>
                                    <p:animEffect transition="in" filter="fade">
                                      <p:cBhvr>
                                        <p:cTn id="39"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0" grpId="0"/>
      <p:bldP spid="23" grpId="0" animBg="1"/>
      <p:bldP spid="24" grpId="0" animBg="1"/>
      <p:bldP spid="25" grpId="0"/>
      <p:bldP spid="2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DB3EE90-773C-1FA6-35C1-C4E2961876EF}"/>
              </a:ext>
            </a:extLst>
          </p:cNvPr>
          <p:cNvPicPr>
            <a:picLocks noChangeAspect="1"/>
          </p:cNvPicPr>
          <p:nvPr/>
        </p:nvPicPr>
        <p:blipFill>
          <a:blip r:embed="rId2"/>
          <a:stretch>
            <a:fillRect/>
          </a:stretch>
        </p:blipFill>
        <p:spPr>
          <a:xfrm>
            <a:off x="1968924" y="784860"/>
            <a:ext cx="9304020" cy="6073140"/>
          </a:xfrm>
          <a:prstGeom prst="rect">
            <a:avLst/>
          </a:prstGeom>
        </p:spPr>
      </p:pic>
      <p:sp>
        <p:nvSpPr>
          <p:cNvPr id="2" name="TextBox 1">
            <a:extLst>
              <a:ext uri="{FF2B5EF4-FFF2-40B4-BE49-F238E27FC236}">
                <a16:creationId xmlns:a16="http://schemas.microsoft.com/office/drawing/2014/main" id="{9F3709EC-A864-AE6A-AE0B-97C675D20F49}"/>
              </a:ext>
            </a:extLst>
          </p:cNvPr>
          <p:cNvSpPr txBox="1"/>
          <p:nvPr/>
        </p:nvSpPr>
        <p:spPr>
          <a:xfrm>
            <a:off x="1651001" y="0"/>
            <a:ext cx="10540999" cy="400110"/>
          </a:xfrm>
          <a:prstGeom prst="rect">
            <a:avLst/>
          </a:prstGeom>
          <a:noFill/>
        </p:spPr>
        <p:txBody>
          <a:bodyPr wrap="square" rtlCol="0">
            <a:spAutoFit/>
          </a:bodyPr>
          <a:lstStyle/>
          <a:p>
            <a:pPr algn="ctr"/>
            <a:r>
              <a:rPr lang="el-GR" sz="2000" b="1" dirty="0">
                <a:effectLst>
                  <a:outerShdw blurRad="38100" dist="38100" dir="2700000" algn="tl">
                    <a:srgbClr val="000000">
                      <a:alpha val="43137"/>
                    </a:srgbClr>
                  </a:outerShdw>
                </a:effectLst>
              </a:rPr>
              <a:t>Οι Δράσεις Παραγωγής Στελεχών «Ταχείας Εξέλιξης» σε Αριθμούς</a:t>
            </a:r>
          </a:p>
        </p:txBody>
      </p:sp>
      <p:sp>
        <p:nvSpPr>
          <p:cNvPr id="21" name="TextBox 20">
            <a:extLst>
              <a:ext uri="{FF2B5EF4-FFF2-40B4-BE49-F238E27FC236}">
                <a16:creationId xmlns:a16="http://schemas.microsoft.com/office/drawing/2014/main" id="{46F84700-4F44-EAB9-1AB8-4EA6B97FDB3F}"/>
              </a:ext>
            </a:extLst>
          </p:cNvPr>
          <p:cNvSpPr txBox="1"/>
          <p:nvPr/>
        </p:nvSpPr>
        <p:spPr>
          <a:xfrm>
            <a:off x="1968924" y="384750"/>
            <a:ext cx="9304020" cy="400110"/>
          </a:xfrm>
          <a:prstGeom prst="rect">
            <a:avLst/>
          </a:prstGeom>
          <a:solidFill>
            <a:srgbClr val="002060"/>
          </a:solidFill>
        </p:spPr>
        <p:txBody>
          <a:bodyPr wrap="square" rtlCol="0">
            <a:spAutoFit/>
          </a:bodyPr>
          <a:lstStyle/>
          <a:p>
            <a:pPr algn="ctr"/>
            <a:r>
              <a:rPr lang="el-GR" sz="2000" b="1" dirty="0">
                <a:solidFill>
                  <a:schemeClr val="bg1"/>
                </a:solidFill>
                <a:effectLst>
                  <a:outerShdw blurRad="38100" dist="38100" dir="2700000" algn="tl">
                    <a:srgbClr val="000000">
                      <a:alpha val="43137"/>
                    </a:srgbClr>
                  </a:outerShdw>
                </a:effectLst>
              </a:rPr>
              <a:t>Πλήθος Αποφοίτων Ανά Τμήμα Εξειδίκευσης</a:t>
            </a:r>
          </a:p>
        </p:txBody>
      </p:sp>
      <p:sp>
        <p:nvSpPr>
          <p:cNvPr id="4" name="TextBox 3">
            <a:extLst>
              <a:ext uri="{FF2B5EF4-FFF2-40B4-BE49-F238E27FC236}">
                <a16:creationId xmlns:a16="http://schemas.microsoft.com/office/drawing/2014/main" id="{26458698-87D3-3A99-B942-5B63EE287B39}"/>
              </a:ext>
            </a:extLst>
          </p:cNvPr>
          <p:cNvSpPr txBox="1"/>
          <p:nvPr/>
        </p:nvSpPr>
        <p:spPr>
          <a:xfrm>
            <a:off x="325665" y="1239184"/>
            <a:ext cx="3038241" cy="611386"/>
          </a:xfrm>
          <a:prstGeom prst="rightArrow">
            <a:avLst/>
          </a:prstGeom>
          <a:solidFill>
            <a:srgbClr val="C00000"/>
          </a:solidFill>
          <a:ln>
            <a:solidFill>
              <a:srgbClr val="C00000"/>
            </a:solidFill>
          </a:ln>
        </p:spPr>
        <p:txBody>
          <a:bodyPr wrap="none" rtlCol="0">
            <a:spAutoFit/>
          </a:bodyPr>
          <a:lstStyle/>
          <a:p>
            <a:r>
              <a:rPr lang="el-GR" sz="1400" b="1" i="1" dirty="0">
                <a:solidFill>
                  <a:schemeClr val="bg1"/>
                </a:solidFill>
              </a:rPr>
              <a:t>Νέο Τμήμα Εξειδίκευσης (Έτος 2023)</a:t>
            </a:r>
            <a:endParaRPr lang="en-US" sz="1400" b="1" i="1" dirty="0">
              <a:solidFill>
                <a:schemeClr val="bg1"/>
              </a:solidFill>
            </a:endParaRPr>
          </a:p>
        </p:txBody>
      </p:sp>
      <p:sp>
        <p:nvSpPr>
          <p:cNvPr id="6" name="TextBox 5">
            <a:extLst>
              <a:ext uri="{FF2B5EF4-FFF2-40B4-BE49-F238E27FC236}">
                <a16:creationId xmlns:a16="http://schemas.microsoft.com/office/drawing/2014/main" id="{FD0F4667-517E-A23E-3677-8BE8667743E6}"/>
              </a:ext>
            </a:extLst>
          </p:cNvPr>
          <p:cNvSpPr txBox="1"/>
          <p:nvPr/>
        </p:nvSpPr>
        <p:spPr>
          <a:xfrm>
            <a:off x="7397385" y="5247967"/>
            <a:ext cx="3038241" cy="611386"/>
          </a:xfrm>
          <a:prstGeom prst="leftArrow">
            <a:avLst/>
          </a:prstGeom>
          <a:solidFill>
            <a:srgbClr val="C00000"/>
          </a:solidFill>
          <a:ln>
            <a:solidFill>
              <a:srgbClr val="C00000"/>
            </a:solidFill>
          </a:ln>
        </p:spPr>
        <p:txBody>
          <a:bodyPr wrap="none" rtlCol="0">
            <a:spAutoFit/>
          </a:bodyPr>
          <a:lstStyle/>
          <a:p>
            <a:r>
              <a:rPr lang="el-GR" sz="1400" b="1" i="1" dirty="0">
                <a:solidFill>
                  <a:schemeClr val="bg1"/>
                </a:solidFill>
              </a:rPr>
              <a:t>Νέο Τμήμα Εξειδίκευσης (Έτος 2023)</a:t>
            </a:r>
            <a:endParaRPr lang="en-US" sz="1400" b="1" i="1" dirty="0">
              <a:solidFill>
                <a:schemeClr val="bg1"/>
              </a:solidFill>
            </a:endParaRPr>
          </a:p>
        </p:txBody>
      </p:sp>
      <p:sp>
        <p:nvSpPr>
          <p:cNvPr id="7" name="TextBox 6">
            <a:extLst>
              <a:ext uri="{FF2B5EF4-FFF2-40B4-BE49-F238E27FC236}">
                <a16:creationId xmlns:a16="http://schemas.microsoft.com/office/drawing/2014/main" id="{C405F58D-CA3D-AE73-4C20-62A27EE0ED28}"/>
              </a:ext>
            </a:extLst>
          </p:cNvPr>
          <p:cNvSpPr txBox="1"/>
          <p:nvPr/>
        </p:nvSpPr>
        <p:spPr>
          <a:xfrm>
            <a:off x="325664" y="5618816"/>
            <a:ext cx="3038241" cy="611386"/>
          </a:xfrm>
          <a:prstGeom prst="rightArrow">
            <a:avLst/>
          </a:prstGeom>
          <a:solidFill>
            <a:srgbClr val="C00000"/>
          </a:solidFill>
          <a:ln>
            <a:solidFill>
              <a:srgbClr val="C00000"/>
            </a:solidFill>
          </a:ln>
        </p:spPr>
        <p:txBody>
          <a:bodyPr wrap="none" rtlCol="0">
            <a:spAutoFit/>
          </a:bodyPr>
          <a:lstStyle/>
          <a:p>
            <a:r>
              <a:rPr lang="el-GR" sz="1400" b="1" i="1" dirty="0">
                <a:solidFill>
                  <a:schemeClr val="bg1"/>
                </a:solidFill>
              </a:rPr>
              <a:t>Νέο Τμήμα Εξειδίκευσης (Έτος 2023)</a:t>
            </a:r>
            <a:endParaRPr lang="en-US" sz="1400" b="1" i="1" dirty="0">
              <a:solidFill>
                <a:schemeClr val="bg1"/>
              </a:solidFill>
            </a:endParaRPr>
          </a:p>
        </p:txBody>
      </p:sp>
    </p:spTree>
    <p:extLst>
      <p:ext uri="{BB962C8B-B14F-4D97-AF65-F5344CB8AC3E}">
        <p14:creationId xmlns:p14="http://schemas.microsoft.com/office/powerpoint/2010/main" val="12061390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par>
                                <p:cTn id="8" presetID="22" presetClass="entr" presetSubtype="8"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left)">
                                      <p:cBhvr>
                                        <p:cTn id="10" dur="500"/>
                                        <p:tgtEl>
                                          <p:spTgt spid="5"/>
                                        </p:tgtEl>
                                      </p:cBhvr>
                                    </p:animEffec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500"/>
                                        <p:tgtEl>
                                          <p:spTgt spid="4"/>
                                        </p:tgtEl>
                                      </p:cBhvr>
                                    </p:animEffec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left)">
                                      <p:cBhvr>
                                        <p:cTn id="18" dur="500"/>
                                        <p:tgtEl>
                                          <p:spTgt spid="6"/>
                                        </p:tgtEl>
                                      </p:cBhvr>
                                    </p:animEffect>
                                  </p:childTnLst>
                                </p:cTn>
                              </p:par>
                            </p:childTnLst>
                          </p:cTn>
                        </p:par>
                        <p:par>
                          <p:cTn id="19" fill="hold">
                            <p:stCondLst>
                              <p:cond delay="1500"/>
                            </p:stCondLst>
                            <p:childTnLst>
                              <p:par>
                                <p:cTn id="20" presetID="22" presetClass="entr" presetSubtype="8" fill="hold" grpId="0" nodeType="after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left)">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4" grpId="0" animBg="1"/>
      <p:bldP spid="6"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F3709EC-A864-AE6A-AE0B-97C675D20F49}"/>
              </a:ext>
            </a:extLst>
          </p:cNvPr>
          <p:cNvSpPr txBox="1"/>
          <p:nvPr/>
        </p:nvSpPr>
        <p:spPr>
          <a:xfrm>
            <a:off x="1651001" y="0"/>
            <a:ext cx="10540999" cy="415498"/>
          </a:xfrm>
          <a:prstGeom prst="rect">
            <a:avLst/>
          </a:prstGeom>
          <a:noFill/>
        </p:spPr>
        <p:txBody>
          <a:bodyPr wrap="square" rtlCol="0">
            <a:spAutoFit/>
          </a:bodyPr>
          <a:lstStyle/>
          <a:p>
            <a:pPr algn="ctr"/>
            <a:r>
              <a:rPr lang="el-GR" sz="2100" b="1" dirty="0">
                <a:effectLst>
                  <a:outerShdw blurRad="38100" dist="38100" dir="2700000" algn="tl">
                    <a:srgbClr val="000000">
                      <a:alpha val="43137"/>
                    </a:srgbClr>
                  </a:outerShdw>
                </a:effectLst>
              </a:rPr>
              <a:t>Οι Δράσεις Παραγωγής Στελεχών «Ταχείας Εξέλιξης» με Ποιοτικά Χαρακτηριστικά</a:t>
            </a:r>
          </a:p>
        </p:txBody>
      </p:sp>
      <p:sp>
        <p:nvSpPr>
          <p:cNvPr id="4" name="TextBox 3">
            <a:extLst>
              <a:ext uri="{FF2B5EF4-FFF2-40B4-BE49-F238E27FC236}">
                <a16:creationId xmlns:a16="http://schemas.microsoft.com/office/drawing/2014/main" id="{765CE19F-D44E-3C62-5786-D821248AFAB1}"/>
              </a:ext>
            </a:extLst>
          </p:cNvPr>
          <p:cNvSpPr txBox="1"/>
          <p:nvPr/>
        </p:nvSpPr>
        <p:spPr>
          <a:xfrm>
            <a:off x="93133" y="652608"/>
            <a:ext cx="12039600" cy="3920240"/>
          </a:xfrm>
          <a:prstGeom prst="rect">
            <a:avLst/>
          </a:prstGeom>
          <a:noFill/>
        </p:spPr>
        <p:txBody>
          <a:bodyPr wrap="square">
            <a:spAutoFit/>
          </a:bodyPr>
          <a:lstStyle/>
          <a:p>
            <a:pPr marL="342900" indent="-342900">
              <a:lnSpc>
                <a:spcPct val="150000"/>
              </a:lnSpc>
              <a:buFont typeface="Wingdings" panose="05000000000000000000" pitchFamily="2" charset="2"/>
              <a:buChar char="v"/>
            </a:pPr>
            <a:r>
              <a:rPr lang="el-GR" sz="2100" b="1" dirty="0">
                <a:solidFill>
                  <a:schemeClr val="accent5">
                    <a:lumMod val="50000"/>
                  </a:schemeClr>
                </a:solidFill>
                <a:effectLst>
                  <a:outerShdw blurRad="38100" dist="38100" dir="2700000" algn="tl">
                    <a:srgbClr val="000000">
                      <a:alpha val="43137"/>
                    </a:srgbClr>
                  </a:outerShdw>
                </a:effectLst>
              </a:rPr>
              <a:t>Υπάρχει κοινή αποδοχή του Εισαγωγικού Διαγωνισμού (για τη φοίτηση στο Πρόγραμμα Σπουδών) ως αδιάβλητη – αξιοκρατική διαδικασία.</a:t>
            </a:r>
          </a:p>
          <a:p>
            <a:pPr marL="342900" indent="-342900">
              <a:lnSpc>
                <a:spcPct val="150000"/>
              </a:lnSpc>
              <a:buFont typeface="Wingdings" panose="05000000000000000000" pitchFamily="2" charset="2"/>
              <a:buChar char="v"/>
            </a:pPr>
            <a:r>
              <a:rPr lang="el-GR" sz="2100" b="1" dirty="0">
                <a:solidFill>
                  <a:schemeClr val="accent1">
                    <a:lumMod val="50000"/>
                  </a:schemeClr>
                </a:solidFill>
                <a:effectLst>
                  <a:outerShdw blurRad="38100" dist="38100" dir="2700000" algn="tl">
                    <a:srgbClr val="000000">
                      <a:alpha val="43137"/>
                    </a:srgbClr>
                  </a:outerShdw>
                </a:effectLst>
              </a:rPr>
              <a:t>Το Πρόγραμμα Σπουδών διακρίνεται για τον υψηλό βαθμό*:</a:t>
            </a:r>
          </a:p>
          <a:p>
            <a:pPr marL="285750" indent="-285750">
              <a:lnSpc>
                <a:spcPct val="150000"/>
              </a:lnSpc>
              <a:buFont typeface="Wingdings" panose="05000000000000000000" pitchFamily="2" charset="2"/>
              <a:buChar char="Ø"/>
            </a:pPr>
            <a:r>
              <a:rPr lang="el-GR" sz="2100" b="1" dirty="0">
                <a:solidFill>
                  <a:srgbClr val="002060"/>
                </a:solidFill>
                <a:effectLst>
                  <a:outerShdw blurRad="38100" dist="38100" dir="2700000" algn="tl">
                    <a:srgbClr val="000000">
                      <a:alpha val="43137"/>
                    </a:srgbClr>
                  </a:outerShdw>
                </a:effectLst>
              </a:rPr>
              <a:t>Θεσμικής ωριμότητας, </a:t>
            </a:r>
          </a:p>
          <a:p>
            <a:pPr marL="285750" indent="-285750">
              <a:lnSpc>
                <a:spcPct val="150000"/>
              </a:lnSpc>
              <a:buFont typeface="Wingdings" panose="05000000000000000000" pitchFamily="2" charset="2"/>
              <a:buChar char="Ø"/>
            </a:pPr>
            <a:r>
              <a:rPr lang="el-GR" sz="2100" b="1" dirty="0">
                <a:solidFill>
                  <a:srgbClr val="002060"/>
                </a:solidFill>
                <a:effectLst>
                  <a:outerShdw blurRad="38100" dist="38100" dir="2700000" algn="tl">
                    <a:srgbClr val="000000">
                      <a:alpha val="43137"/>
                    </a:srgbClr>
                  </a:outerShdw>
                </a:effectLst>
              </a:rPr>
              <a:t>Επιστημονικής πληρότητας, </a:t>
            </a:r>
          </a:p>
          <a:p>
            <a:pPr marL="285750" indent="-285750">
              <a:lnSpc>
                <a:spcPct val="150000"/>
              </a:lnSpc>
              <a:buFont typeface="Wingdings" panose="05000000000000000000" pitchFamily="2" charset="2"/>
              <a:buChar char="Ø"/>
            </a:pPr>
            <a:r>
              <a:rPr lang="el-GR" sz="2100" b="1" dirty="0">
                <a:solidFill>
                  <a:srgbClr val="002060"/>
                </a:solidFill>
                <a:effectLst>
                  <a:outerShdw blurRad="38100" dist="38100" dir="2700000" algn="tl">
                    <a:srgbClr val="000000">
                      <a:alpha val="43137"/>
                    </a:srgbClr>
                  </a:outerShdw>
                </a:effectLst>
              </a:rPr>
              <a:t>Τεκμηρίωσης και επιχειρησιακής εφαρμογής, </a:t>
            </a:r>
          </a:p>
          <a:p>
            <a:pPr marL="285750" indent="-285750">
              <a:lnSpc>
                <a:spcPct val="150000"/>
              </a:lnSpc>
              <a:buFont typeface="Wingdings" panose="05000000000000000000" pitchFamily="2" charset="2"/>
              <a:buChar char="Ø"/>
            </a:pPr>
            <a:r>
              <a:rPr lang="el-GR" sz="2100" b="1" dirty="0">
                <a:solidFill>
                  <a:srgbClr val="002060"/>
                </a:solidFill>
                <a:effectLst>
                  <a:outerShdw blurRad="38100" dist="38100" dir="2700000" algn="tl">
                    <a:srgbClr val="000000">
                      <a:alpha val="43137"/>
                    </a:srgbClr>
                  </a:outerShdw>
                </a:effectLst>
              </a:rPr>
              <a:t>Διαφάνειας και προσβασιμότητας, </a:t>
            </a:r>
          </a:p>
          <a:p>
            <a:pPr marL="285750" indent="-285750">
              <a:lnSpc>
                <a:spcPct val="150000"/>
              </a:lnSpc>
              <a:buFont typeface="Wingdings" panose="05000000000000000000" pitchFamily="2" charset="2"/>
              <a:buChar char="Ø"/>
            </a:pPr>
            <a:r>
              <a:rPr lang="el-GR" sz="2100" b="1" dirty="0">
                <a:solidFill>
                  <a:srgbClr val="002060"/>
                </a:solidFill>
                <a:effectLst>
                  <a:outerShdw blurRad="38100" dist="38100" dir="2700000" algn="tl">
                    <a:srgbClr val="000000">
                      <a:alpha val="43137"/>
                    </a:srgbClr>
                  </a:outerShdw>
                </a:effectLst>
              </a:rPr>
              <a:t>Τυποποίησης ποιότητας.</a:t>
            </a:r>
            <a:endParaRPr lang="en-US" sz="2100" b="1" dirty="0">
              <a:solidFill>
                <a:srgbClr val="002060"/>
              </a:solidFill>
              <a:effectLst>
                <a:outerShdw blurRad="38100" dist="38100" dir="2700000" algn="tl">
                  <a:srgbClr val="000000">
                    <a:alpha val="43137"/>
                  </a:srgbClr>
                </a:outerShdw>
              </a:effectLst>
            </a:endParaRPr>
          </a:p>
        </p:txBody>
      </p:sp>
      <p:sp>
        <p:nvSpPr>
          <p:cNvPr id="5" name="TextBox 4">
            <a:extLst>
              <a:ext uri="{FF2B5EF4-FFF2-40B4-BE49-F238E27FC236}">
                <a16:creationId xmlns:a16="http://schemas.microsoft.com/office/drawing/2014/main" id="{790A1484-6D90-D3F6-342D-55FA719FDDD8}"/>
              </a:ext>
            </a:extLst>
          </p:cNvPr>
          <p:cNvSpPr txBox="1"/>
          <p:nvPr/>
        </p:nvSpPr>
        <p:spPr>
          <a:xfrm>
            <a:off x="0" y="4502181"/>
            <a:ext cx="6193170" cy="307777"/>
          </a:xfrm>
          <a:prstGeom prst="rect">
            <a:avLst/>
          </a:prstGeom>
          <a:noFill/>
        </p:spPr>
        <p:txBody>
          <a:bodyPr wrap="none" rtlCol="0">
            <a:spAutoFit/>
          </a:bodyPr>
          <a:lstStyle/>
          <a:p>
            <a:r>
              <a:rPr lang="el-GR" sz="1400" b="1" i="1" dirty="0"/>
              <a:t>* Πηγή: Εξωτερική Αξιολόγηση που πραγματοποιήθηκε από την ΕΥΔ (έτος 2018)</a:t>
            </a:r>
            <a:endParaRPr lang="en-US" sz="1400" b="1" i="1" dirty="0"/>
          </a:p>
        </p:txBody>
      </p:sp>
      <p:sp>
        <p:nvSpPr>
          <p:cNvPr id="7" name="TextBox 6">
            <a:extLst>
              <a:ext uri="{FF2B5EF4-FFF2-40B4-BE49-F238E27FC236}">
                <a16:creationId xmlns:a16="http://schemas.microsoft.com/office/drawing/2014/main" id="{AD1D8C6C-3903-077A-0A1E-D1FF4C8EDCF0}"/>
              </a:ext>
            </a:extLst>
          </p:cNvPr>
          <p:cNvSpPr txBox="1"/>
          <p:nvPr/>
        </p:nvSpPr>
        <p:spPr>
          <a:xfrm>
            <a:off x="93133" y="4940193"/>
            <a:ext cx="12039600" cy="1496500"/>
          </a:xfrm>
          <a:prstGeom prst="rect">
            <a:avLst/>
          </a:prstGeom>
          <a:solidFill>
            <a:srgbClr val="DAE3F3">
              <a:alpha val="52000"/>
            </a:srgbClr>
          </a:solidFill>
        </p:spPr>
        <p:txBody>
          <a:bodyPr wrap="square">
            <a:spAutoFit/>
          </a:bodyPr>
          <a:lstStyle/>
          <a:p>
            <a:pPr marL="285750" indent="-285750">
              <a:lnSpc>
                <a:spcPct val="150000"/>
              </a:lnSpc>
              <a:buFont typeface="Wingdings" panose="05000000000000000000" pitchFamily="2" charset="2"/>
              <a:buChar char="v"/>
            </a:pPr>
            <a:r>
              <a:rPr lang="el-GR" sz="2100" b="1" dirty="0">
                <a:effectLst>
                  <a:outerShdw blurRad="38100" dist="38100" dir="2700000" algn="tl">
                    <a:srgbClr val="000000">
                      <a:alpha val="43137"/>
                    </a:srgbClr>
                  </a:outerShdw>
                </a:effectLst>
              </a:rPr>
              <a:t>Απόφοιτοι του Προγράμματος </a:t>
            </a:r>
            <a:r>
              <a:rPr lang="el-GR" sz="2100" b="1" dirty="0"/>
              <a:t>έχουν κατά καιρούς ανέλθει σε </a:t>
            </a:r>
            <a:r>
              <a:rPr lang="el-GR" sz="2100" b="1" dirty="0">
                <a:effectLst>
                  <a:outerShdw blurRad="38100" dist="38100" dir="2700000" algn="tl">
                    <a:srgbClr val="000000">
                      <a:alpha val="43137"/>
                    </a:srgbClr>
                  </a:outerShdw>
                </a:effectLst>
              </a:rPr>
              <a:t>Υψηλόβαθμες Θέσεις στο Δημόσιο τομέα </a:t>
            </a:r>
            <a:r>
              <a:rPr lang="el-GR" sz="2100" b="1" dirty="0"/>
              <a:t>(επίπεδο Υφυπουργών, Γενικών Γραμματέων, Διοικητών </a:t>
            </a:r>
            <a:r>
              <a:rPr lang="el-GR" sz="2100" b="1" dirty="0" err="1"/>
              <a:t>κλπ</a:t>
            </a:r>
            <a:r>
              <a:rPr lang="el-GR" sz="2100" b="1" dirty="0"/>
              <a:t>), καθώς επίσης για τη στελέχωση επιτελικών Οργανικών Μονάδων.  </a:t>
            </a:r>
            <a:endParaRPr lang="en-US" sz="2100" dirty="0"/>
          </a:p>
        </p:txBody>
      </p:sp>
    </p:spTree>
    <p:extLst>
      <p:ext uri="{BB962C8B-B14F-4D97-AF65-F5344CB8AC3E}">
        <p14:creationId xmlns:p14="http://schemas.microsoft.com/office/powerpoint/2010/main" val="14527882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left)">
                                      <p:cBhvr>
                                        <p:cTn id="10" dur="1100"/>
                                        <p:tgtEl>
                                          <p:spTgt spid="4"/>
                                        </p:tgtEl>
                                      </p:cBhvr>
                                    </p:animEffect>
                                  </p:childTnLst>
                                </p:cTn>
                              </p:par>
                            </p:childTnLst>
                          </p:cTn>
                        </p:par>
                        <p:par>
                          <p:cTn id="11" fill="hold">
                            <p:stCondLst>
                              <p:cond delay="1100"/>
                            </p:stCondLst>
                            <p:childTnLst>
                              <p:par>
                                <p:cTn id="12" presetID="22" presetClass="entr" presetSubtype="8"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500"/>
                                        <p:tgtEl>
                                          <p:spTgt spid="5"/>
                                        </p:tgtEl>
                                      </p:cBhvr>
                                    </p:animEffect>
                                  </p:childTnLst>
                                </p:cTn>
                              </p:par>
                              <p:par>
                                <p:cTn id="15" presetID="22" presetClass="entr" presetSubtype="1"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up)">
                                      <p:cBhvr>
                                        <p:cTn id="17" dur="14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B2FE5B5-0E1D-97BC-F630-7234EE9E6383}"/>
              </a:ext>
            </a:extLst>
          </p:cNvPr>
          <p:cNvPicPr>
            <a:picLocks noChangeAspect="1"/>
          </p:cNvPicPr>
          <p:nvPr/>
        </p:nvPicPr>
        <p:blipFill>
          <a:blip r:embed="rId2"/>
          <a:stretch>
            <a:fillRect/>
          </a:stretch>
        </p:blipFill>
        <p:spPr>
          <a:xfrm>
            <a:off x="1494789" y="463835"/>
            <a:ext cx="9672743" cy="6313822"/>
          </a:xfrm>
          <a:prstGeom prst="rect">
            <a:avLst/>
          </a:prstGeom>
        </p:spPr>
      </p:pic>
      <p:sp>
        <p:nvSpPr>
          <p:cNvPr id="2" name="TextBox 1">
            <a:extLst>
              <a:ext uri="{FF2B5EF4-FFF2-40B4-BE49-F238E27FC236}">
                <a16:creationId xmlns:a16="http://schemas.microsoft.com/office/drawing/2014/main" id="{58686078-0417-1C4B-0CDC-FEAE63E10D08}"/>
              </a:ext>
            </a:extLst>
          </p:cNvPr>
          <p:cNvSpPr txBox="1"/>
          <p:nvPr/>
        </p:nvSpPr>
        <p:spPr>
          <a:xfrm>
            <a:off x="1659468" y="11506"/>
            <a:ext cx="10210800" cy="568361"/>
          </a:xfrm>
          <a:prstGeom prst="rect">
            <a:avLst/>
          </a:prstGeom>
          <a:noFill/>
        </p:spPr>
        <p:txBody>
          <a:bodyPr wrap="square" rtlCol="0">
            <a:spAutoFit/>
          </a:bodyPr>
          <a:lstStyle/>
          <a:p>
            <a:pPr algn="ctr">
              <a:lnSpc>
                <a:spcPct val="150000"/>
              </a:lnSpc>
            </a:pPr>
            <a:r>
              <a:rPr lang="el-GR" sz="2300" b="1" dirty="0">
                <a:effectLst>
                  <a:outerShdw blurRad="38100" dist="38100" dir="2700000" algn="tl">
                    <a:srgbClr val="000000">
                      <a:alpha val="43137"/>
                    </a:srgbClr>
                  </a:outerShdw>
                </a:effectLst>
              </a:rPr>
              <a:t>Απολογισμός Οικονομικού Αντικειμένου</a:t>
            </a:r>
          </a:p>
        </p:txBody>
      </p:sp>
      <p:grpSp>
        <p:nvGrpSpPr>
          <p:cNvPr id="15" name="Group 14">
            <a:extLst>
              <a:ext uri="{FF2B5EF4-FFF2-40B4-BE49-F238E27FC236}">
                <a16:creationId xmlns:a16="http://schemas.microsoft.com/office/drawing/2014/main" id="{F4BFFEE2-B943-CE58-73EA-A426BE1CFD82}"/>
              </a:ext>
            </a:extLst>
          </p:cNvPr>
          <p:cNvGrpSpPr/>
          <p:nvPr/>
        </p:nvGrpSpPr>
        <p:grpSpPr>
          <a:xfrm>
            <a:off x="21586" y="988323"/>
            <a:ext cx="2721400" cy="1233578"/>
            <a:chOff x="8525114" y="3429000"/>
            <a:chExt cx="1837266" cy="986913"/>
          </a:xfrm>
        </p:grpSpPr>
        <p:sp>
          <p:nvSpPr>
            <p:cNvPr id="16" name="TextBox 15">
              <a:extLst>
                <a:ext uri="{FF2B5EF4-FFF2-40B4-BE49-F238E27FC236}">
                  <a16:creationId xmlns:a16="http://schemas.microsoft.com/office/drawing/2014/main" id="{FF2B6406-607D-DC04-6B5E-C2FE3C02D241}"/>
                </a:ext>
              </a:extLst>
            </p:cNvPr>
            <p:cNvSpPr txBox="1"/>
            <p:nvPr/>
          </p:nvSpPr>
          <p:spPr>
            <a:xfrm>
              <a:off x="8525114" y="3429000"/>
              <a:ext cx="1837266" cy="642113"/>
            </a:xfrm>
            <a:prstGeom prst="flowChartDocument">
              <a:avLst/>
            </a:prstGeom>
            <a:solidFill>
              <a:srgbClr val="034DA2"/>
            </a:solidFill>
            <a:ln>
              <a:solidFill>
                <a:srgbClr val="002060"/>
              </a:solidFill>
            </a:ln>
            <a:effectLst>
              <a:outerShdw blurRad="50800" dist="38100" algn="l" rotWithShape="0">
                <a:prstClr val="black">
                  <a:alpha val="40000"/>
                </a:prstClr>
              </a:outerShdw>
            </a:effectLst>
          </p:spPr>
          <p:txBody>
            <a:bodyPr wrap="square" rtlCol="0">
              <a:spAutoFit/>
            </a:bodyPr>
            <a:lstStyle/>
            <a:p>
              <a:pPr algn="ctr"/>
              <a:r>
                <a:rPr lang="el-GR" b="1" dirty="0">
                  <a:solidFill>
                    <a:schemeClr val="bg1"/>
                  </a:solidFill>
                </a:rPr>
                <a:t>Σύνολο Προϋπολογισμού: 75,53 εκατ.€</a:t>
              </a:r>
              <a:endParaRPr lang="en-US" b="1" dirty="0">
                <a:solidFill>
                  <a:schemeClr val="bg1"/>
                </a:solidFill>
              </a:endParaRPr>
            </a:p>
          </p:txBody>
        </p:sp>
        <p:pic>
          <p:nvPicPr>
            <p:cNvPr id="17" name="Picture 16">
              <a:extLst>
                <a:ext uri="{FF2B5EF4-FFF2-40B4-BE49-F238E27FC236}">
                  <a16:creationId xmlns:a16="http://schemas.microsoft.com/office/drawing/2014/main" id="{AE33803A-05E5-C7D1-79CF-CEB504E082FC}"/>
                </a:ext>
              </a:extLst>
            </p:cNvPr>
            <p:cNvPicPr>
              <a:picLocks noChangeAspect="1"/>
            </p:cNvPicPr>
            <p:nvPr/>
          </p:nvPicPr>
          <p:blipFill>
            <a:blip r:embed="rId3"/>
            <a:stretch>
              <a:fillRect/>
            </a:stretch>
          </p:blipFill>
          <p:spPr>
            <a:xfrm>
              <a:off x="8525114" y="4093094"/>
              <a:ext cx="551153" cy="322819"/>
            </a:xfrm>
            <a:prstGeom prst="rect">
              <a:avLst/>
            </a:prstGeom>
          </p:spPr>
        </p:pic>
      </p:grpSp>
      <p:grpSp>
        <p:nvGrpSpPr>
          <p:cNvPr id="4" name="Group 3">
            <a:extLst>
              <a:ext uri="{FF2B5EF4-FFF2-40B4-BE49-F238E27FC236}">
                <a16:creationId xmlns:a16="http://schemas.microsoft.com/office/drawing/2014/main" id="{F971C79A-741A-3058-E3AC-3FD2EB71CC69}"/>
              </a:ext>
            </a:extLst>
          </p:cNvPr>
          <p:cNvGrpSpPr/>
          <p:nvPr/>
        </p:nvGrpSpPr>
        <p:grpSpPr>
          <a:xfrm>
            <a:off x="21586" y="2387168"/>
            <a:ext cx="2721400" cy="1233578"/>
            <a:chOff x="8525114" y="3429000"/>
            <a:chExt cx="1837266" cy="986913"/>
          </a:xfrm>
        </p:grpSpPr>
        <p:sp>
          <p:nvSpPr>
            <p:cNvPr id="5" name="TextBox 4">
              <a:extLst>
                <a:ext uri="{FF2B5EF4-FFF2-40B4-BE49-F238E27FC236}">
                  <a16:creationId xmlns:a16="http://schemas.microsoft.com/office/drawing/2014/main" id="{29BA1900-E868-7311-8B43-22D43CB5C7F0}"/>
                </a:ext>
              </a:extLst>
            </p:cNvPr>
            <p:cNvSpPr txBox="1"/>
            <p:nvPr/>
          </p:nvSpPr>
          <p:spPr>
            <a:xfrm>
              <a:off x="8525114" y="3429000"/>
              <a:ext cx="1837266" cy="642113"/>
            </a:xfrm>
            <a:prstGeom prst="flowChartDocument">
              <a:avLst/>
            </a:prstGeom>
            <a:solidFill>
              <a:srgbClr val="034DA2"/>
            </a:solidFill>
            <a:ln>
              <a:solidFill>
                <a:srgbClr val="002060"/>
              </a:solidFill>
            </a:ln>
            <a:effectLst>
              <a:outerShdw blurRad="50800" dist="38100" algn="l" rotWithShape="0">
                <a:prstClr val="black">
                  <a:alpha val="40000"/>
                </a:prstClr>
              </a:outerShdw>
            </a:effectLst>
          </p:spPr>
          <p:txBody>
            <a:bodyPr wrap="square" rtlCol="0">
              <a:spAutoFit/>
            </a:bodyPr>
            <a:lstStyle/>
            <a:p>
              <a:pPr algn="ctr"/>
              <a:r>
                <a:rPr lang="el-GR" b="1" dirty="0">
                  <a:solidFill>
                    <a:schemeClr val="bg1"/>
                  </a:solidFill>
                </a:rPr>
                <a:t>Τρέχον Σύνολο Δαπανών: 69,10 εκατ. €</a:t>
              </a:r>
              <a:endParaRPr lang="en-US" b="1" dirty="0">
                <a:solidFill>
                  <a:schemeClr val="bg1"/>
                </a:solidFill>
              </a:endParaRPr>
            </a:p>
          </p:txBody>
        </p:sp>
        <p:pic>
          <p:nvPicPr>
            <p:cNvPr id="6" name="Picture 5">
              <a:extLst>
                <a:ext uri="{FF2B5EF4-FFF2-40B4-BE49-F238E27FC236}">
                  <a16:creationId xmlns:a16="http://schemas.microsoft.com/office/drawing/2014/main" id="{472CC0ED-8227-AE67-0E1B-53145C91F5D6}"/>
                </a:ext>
              </a:extLst>
            </p:cNvPr>
            <p:cNvPicPr>
              <a:picLocks noChangeAspect="1"/>
            </p:cNvPicPr>
            <p:nvPr/>
          </p:nvPicPr>
          <p:blipFill>
            <a:blip r:embed="rId3"/>
            <a:stretch>
              <a:fillRect/>
            </a:stretch>
          </p:blipFill>
          <p:spPr>
            <a:xfrm>
              <a:off x="8525114" y="4093094"/>
              <a:ext cx="551153" cy="322819"/>
            </a:xfrm>
            <a:prstGeom prst="rect">
              <a:avLst/>
            </a:prstGeom>
          </p:spPr>
        </p:pic>
      </p:grpSp>
      <p:grpSp>
        <p:nvGrpSpPr>
          <p:cNvPr id="8" name="Group 7">
            <a:extLst>
              <a:ext uri="{FF2B5EF4-FFF2-40B4-BE49-F238E27FC236}">
                <a16:creationId xmlns:a16="http://schemas.microsoft.com/office/drawing/2014/main" id="{D123D235-A76B-82A1-DC28-C898135DA7F5}"/>
              </a:ext>
            </a:extLst>
          </p:cNvPr>
          <p:cNvGrpSpPr/>
          <p:nvPr/>
        </p:nvGrpSpPr>
        <p:grpSpPr>
          <a:xfrm>
            <a:off x="21586" y="3918677"/>
            <a:ext cx="2721400" cy="1233578"/>
            <a:chOff x="8525114" y="3429000"/>
            <a:chExt cx="1837266" cy="986913"/>
          </a:xfrm>
        </p:grpSpPr>
        <p:sp>
          <p:nvSpPr>
            <p:cNvPr id="9" name="TextBox 8">
              <a:extLst>
                <a:ext uri="{FF2B5EF4-FFF2-40B4-BE49-F238E27FC236}">
                  <a16:creationId xmlns:a16="http://schemas.microsoft.com/office/drawing/2014/main" id="{BDD8046F-F048-9459-32C4-C4DAA69F5703}"/>
                </a:ext>
              </a:extLst>
            </p:cNvPr>
            <p:cNvSpPr txBox="1"/>
            <p:nvPr/>
          </p:nvSpPr>
          <p:spPr>
            <a:xfrm>
              <a:off x="8525114" y="3429000"/>
              <a:ext cx="1837266" cy="642113"/>
            </a:xfrm>
            <a:prstGeom prst="flowChartDocument">
              <a:avLst/>
            </a:prstGeom>
            <a:solidFill>
              <a:srgbClr val="034DA2"/>
            </a:solidFill>
            <a:ln>
              <a:solidFill>
                <a:srgbClr val="002060"/>
              </a:solidFill>
            </a:ln>
            <a:effectLst>
              <a:outerShdw blurRad="50800" dist="38100" algn="l" rotWithShape="0">
                <a:prstClr val="black">
                  <a:alpha val="40000"/>
                </a:prstClr>
              </a:outerShdw>
            </a:effectLst>
          </p:spPr>
          <p:txBody>
            <a:bodyPr wrap="square" rtlCol="0">
              <a:spAutoFit/>
            </a:bodyPr>
            <a:lstStyle/>
            <a:p>
              <a:pPr algn="ctr"/>
              <a:r>
                <a:rPr lang="el-GR" b="1" dirty="0">
                  <a:solidFill>
                    <a:schemeClr val="bg1"/>
                  </a:solidFill>
                </a:rPr>
                <a:t>Συνολική Τρέχουσα Απορρόφηση: 91,48</a:t>
              </a:r>
              <a:r>
                <a:rPr lang="en-US" b="1" dirty="0">
                  <a:solidFill>
                    <a:schemeClr val="bg1"/>
                  </a:solidFill>
                </a:rPr>
                <a:t>%</a:t>
              </a:r>
            </a:p>
          </p:txBody>
        </p:sp>
        <p:pic>
          <p:nvPicPr>
            <p:cNvPr id="10" name="Picture 9">
              <a:extLst>
                <a:ext uri="{FF2B5EF4-FFF2-40B4-BE49-F238E27FC236}">
                  <a16:creationId xmlns:a16="http://schemas.microsoft.com/office/drawing/2014/main" id="{D7CD0A8F-32C3-D464-A050-3B7887B3EB6B}"/>
                </a:ext>
              </a:extLst>
            </p:cNvPr>
            <p:cNvPicPr>
              <a:picLocks noChangeAspect="1"/>
            </p:cNvPicPr>
            <p:nvPr/>
          </p:nvPicPr>
          <p:blipFill>
            <a:blip r:embed="rId3"/>
            <a:stretch>
              <a:fillRect/>
            </a:stretch>
          </p:blipFill>
          <p:spPr>
            <a:xfrm>
              <a:off x="8525114" y="4093094"/>
              <a:ext cx="551153" cy="322819"/>
            </a:xfrm>
            <a:prstGeom prst="rect">
              <a:avLst/>
            </a:prstGeom>
          </p:spPr>
        </p:pic>
      </p:grpSp>
      <p:sp>
        <p:nvSpPr>
          <p:cNvPr id="13" name="TextBox 12">
            <a:extLst>
              <a:ext uri="{FF2B5EF4-FFF2-40B4-BE49-F238E27FC236}">
                <a16:creationId xmlns:a16="http://schemas.microsoft.com/office/drawing/2014/main" id="{2DD44640-4E81-16E7-4895-867777E20D38}"/>
              </a:ext>
            </a:extLst>
          </p:cNvPr>
          <p:cNvSpPr txBox="1"/>
          <p:nvPr/>
        </p:nvSpPr>
        <p:spPr>
          <a:xfrm>
            <a:off x="4216188" y="579868"/>
            <a:ext cx="2303145" cy="649188"/>
          </a:xfrm>
          <a:prstGeom prst="wedgeEllipseCallout">
            <a:avLst/>
          </a:prstGeom>
          <a:noFill/>
          <a:ln>
            <a:solidFill>
              <a:srgbClr val="002060"/>
            </a:solidFill>
          </a:ln>
        </p:spPr>
        <p:txBody>
          <a:bodyPr wrap="square" rtlCol="0">
            <a:spAutoFit/>
          </a:bodyPr>
          <a:lstStyle/>
          <a:p>
            <a:pPr algn="ctr"/>
            <a:r>
              <a:rPr lang="el-GR" sz="1200" b="1" i="1" dirty="0"/>
              <a:t>Τρέχουσα Απορρόφηση: 88,55%</a:t>
            </a:r>
            <a:endParaRPr lang="en-US" sz="1200" b="1" i="1" dirty="0"/>
          </a:p>
        </p:txBody>
      </p:sp>
      <p:sp>
        <p:nvSpPr>
          <p:cNvPr id="14" name="TextBox 13">
            <a:extLst>
              <a:ext uri="{FF2B5EF4-FFF2-40B4-BE49-F238E27FC236}">
                <a16:creationId xmlns:a16="http://schemas.microsoft.com/office/drawing/2014/main" id="{ECDF32C7-7264-0510-8113-A1D9C6D1D63E}"/>
              </a:ext>
            </a:extLst>
          </p:cNvPr>
          <p:cNvSpPr txBox="1"/>
          <p:nvPr/>
        </p:nvSpPr>
        <p:spPr>
          <a:xfrm>
            <a:off x="6959388" y="1466329"/>
            <a:ext cx="2303145" cy="649188"/>
          </a:xfrm>
          <a:prstGeom prst="wedgeEllipseCallout">
            <a:avLst/>
          </a:prstGeom>
          <a:noFill/>
          <a:ln>
            <a:solidFill>
              <a:srgbClr val="002060"/>
            </a:solidFill>
          </a:ln>
        </p:spPr>
        <p:txBody>
          <a:bodyPr wrap="square" rtlCol="0">
            <a:spAutoFit/>
          </a:bodyPr>
          <a:lstStyle/>
          <a:p>
            <a:pPr algn="ctr"/>
            <a:r>
              <a:rPr lang="el-GR" sz="1200" b="1" i="1" dirty="0"/>
              <a:t>Τρέχουσα Απορρόφηση: 96,29%</a:t>
            </a:r>
            <a:endParaRPr lang="en-US" sz="1200" b="1" i="1" dirty="0"/>
          </a:p>
        </p:txBody>
      </p:sp>
      <p:sp>
        <p:nvSpPr>
          <p:cNvPr id="18" name="TextBox 17">
            <a:extLst>
              <a:ext uri="{FF2B5EF4-FFF2-40B4-BE49-F238E27FC236}">
                <a16:creationId xmlns:a16="http://schemas.microsoft.com/office/drawing/2014/main" id="{7D090142-91CA-8680-C052-E2DEA239705C}"/>
              </a:ext>
            </a:extLst>
          </p:cNvPr>
          <p:cNvSpPr txBox="1"/>
          <p:nvPr/>
        </p:nvSpPr>
        <p:spPr>
          <a:xfrm>
            <a:off x="9545638" y="4459584"/>
            <a:ext cx="2303145" cy="649188"/>
          </a:xfrm>
          <a:prstGeom prst="wedgeEllipseCallout">
            <a:avLst/>
          </a:prstGeom>
          <a:noFill/>
          <a:ln>
            <a:solidFill>
              <a:srgbClr val="002060"/>
            </a:solidFill>
          </a:ln>
        </p:spPr>
        <p:txBody>
          <a:bodyPr wrap="square" rtlCol="0">
            <a:spAutoFit/>
          </a:bodyPr>
          <a:lstStyle/>
          <a:p>
            <a:pPr algn="ctr"/>
            <a:r>
              <a:rPr lang="el-GR" sz="1200" b="1" i="1" dirty="0"/>
              <a:t>Τρέχουσα Απορρόφηση: 45,18%</a:t>
            </a:r>
            <a:endParaRPr lang="en-US" sz="1200" b="1" i="1" dirty="0"/>
          </a:p>
        </p:txBody>
      </p:sp>
    </p:spTree>
    <p:extLst>
      <p:ext uri="{BB962C8B-B14F-4D97-AF65-F5344CB8AC3E}">
        <p14:creationId xmlns:p14="http://schemas.microsoft.com/office/powerpoint/2010/main" val="2193963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down)">
                                      <p:cBhvr>
                                        <p:cTn id="11" dur="500"/>
                                        <p:tgtEl>
                                          <p:spTgt spid="3"/>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heel(1)">
                                      <p:cBhvr>
                                        <p:cTn id="15" dur="600"/>
                                        <p:tgtEl>
                                          <p:spTgt spid="13"/>
                                        </p:tgtEl>
                                      </p:cBhvr>
                                    </p:animEffect>
                                  </p:childTnLst>
                                </p:cTn>
                              </p:par>
                              <p:par>
                                <p:cTn id="16" presetID="21" presetClass="entr" presetSubtype="1" fill="hold" grpId="0" nodeType="with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wheel(1)">
                                      <p:cBhvr>
                                        <p:cTn id="18" dur="800"/>
                                        <p:tgtEl>
                                          <p:spTgt spid="14"/>
                                        </p:tgtEl>
                                      </p:cBhvr>
                                    </p:animEffect>
                                  </p:childTnLst>
                                </p:cTn>
                              </p:par>
                              <p:par>
                                <p:cTn id="19" presetID="21" presetClass="entr" presetSubtype="1"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wheel(1)">
                                      <p:cBhvr>
                                        <p:cTn id="21" dur="1000"/>
                                        <p:tgtEl>
                                          <p:spTgt spid="18"/>
                                        </p:tgtEl>
                                      </p:cBhvr>
                                    </p:animEffect>
                                  </p:childTnLst>
                                </p:cTn>
                              </p:par>
                              <p:par>
                                <p:cTn id="22" presetID="53" presetClass="entr" presetSubtype="16" fill="hold" nodeType="withEffect">
                                  <p:stCondLst>
                                    <p:cond delay="0"/>
                                  </p:stCondLst>
                                  <p:childTnLst>
                                    <p:set>
                                      <p:cBhvr>
                                        <p:cTn id="23" dur="1" fill="hold">
                                          <p:stCondLst>
                                            <p:cond delay="0"/>
                                          </p:stCondLst>
                                        </p:cTn>
                                        <p:tgtEl>
                                          <p:spTgt spid="15"/>
                                        </p:tgtEl>
                                        <p:attrNameLst>
                                          <p:attrName>style.visibility</p:attrName>
                                        </p:attrNameLst>
                                      </p:cBhvr>
                                      <p:to>
                                        <p:strVal val="visible"/>
                                      </p:to>
                                    </p:set>
                                    <p:anim calcmode="lin" valueType="num">
                                      <p:cBhvr>
                                        <p:cTn id="24" dur="500" fill="hold"/>
                                        <p:tgtEl>
                                          <p:spTgt spid="15"/>
                                        </p:tgtEl>
                                        <p:attrNameLst>
                                          <p:attrName>ppt_w</p:attrName>
                                        </p:attrNameLst>
                                      </p:cBhvr>
                                      <p:tavLst>
                                        <p:tav tm="0">
                                          <p:val>
                                            <p:fltVal val="0"/>
                                          </p:val>
                                        </p:tav>
                                        <p:tav tm="100000">
                                          <p:val>
                                            <p:strVal val="#ppt_w"/>
                                          </p:val>
                                        </p:tav>
                                      </p:tavLst>
                                    </p:anim>
                                    <p:anim calcmode="lin" valueType="num">
                                      <p:cBhvr>
                                        <p:cTn id="25" dur="500" fill="hold"/>
                                        <p:tgtEl>
                                          <p:spTgt spid="15"/>
                                        </p:tgtEl>
                                        <p:attrNameLst>
                                          <p:attrName>ppt_h</p:attrName>
                                        </p:attrNameLst>
                                      </p:cBhvr>
                                      <p:tavLst>
                                        <p:tav tm="0">
                                          <p:val>
                                            <p:fltVal val="0"/>
                                          </p:val>
                                        </p:tav>
                                        <p:tav tm="100000">
                                          <p:val>
                                            <p:strVal val="#ppt_h"/>
                                          </p:val>
                                        </p:tav>
                                      </p:tavLst>
                                    </p:anim>
                                    <p:animEffect transition="in" filter="fade">
                                      <p:cBhvr>
                                        <p:cTn id="26" dur="500"/>
                                        <p:tgtEl>
                                          <p:spTgt spid="15"/>
                                        </p:tgtEl>
                                      </p:cBhvr>
                                    </p:animEffect>
                                  </p:childTnLst>
                                </p:cTn>
                              </p:par>
                              <p:par>
                                <p:cTn id="27" presetID="53" presetClass="entr" presetSubtype="16" fill="hold" nodeType="withEffect">
                                  <p:stCondLst>
                                    <p:cond delay="0"/>
                                  </p:stCondLst>
                                  <p:childTnLst>
                                    <p:set>
                                      <p:cBhvr>
                                        <p:cTn id="28" dur="1" fill="hold">
                                          <p:stCondLst>
                                            <p:cond delay="0"/>
                                          </p:stCondLst>
                                        </p:cTn>
                                        <p:tgtEl>
                                          <p:spTgt spid="4"/>
                                        </p:tgtEl>
                                        <p:attrNameLst>
                                          <p:attrName>style.visibility</p:attrName>
                                        </p:attrNameLst>
                                      </p:cBhvr>
                                      <p:to>
                                        <p:strVal val="visible"/>
                                      </p:to>
                                    </p:set>
                                    <p:anim calcmode="lin" valueType="num">
                                      <p:cBhvr>
                                        <p:cTn id="29" dur="500" fill="hold"/>
                                        <p:tgtEl>
                                          <p:spTgt spid="4"/>
                                        </p:tgtEl>
                                        <p:attrNameLst>
                                          <p:attrName>ppt_w</p:attrName>
                                        </p:attrNameLst>
                                      </p:cBhvr>
                                      <p:tavLst>
                                        <p:tav tm="0">
                                          <p:val>
                                            <p:fltVal val="0"/>
                                          </p:val>
                                        </p:tav>
                                        <p:tav tm="100000">
                                          <p:val>
                                            <p:strVal val="#ppt_w"/>
                                          </p:val>
                                        </p:tav>
                                      </p:tavLst>
                                    </p:anim>
                                    <p:anim calcmode="lin" valueType="num">
                                      <p:cBhvr>
                                        <p:cTn id="30" dur="500" fill="hold"/>
                                        <p:tgtEl>
                                          <p:spTgt spid="4"/>
                                        </p:tgtEl>
                                        <p:attrNameLst>
                                          <p:attrName>ppt_h</p:attrName>
                                        </p:attrNameLst>
                                      </p:cBhvr>
                                      <p:tavLst>
                                        <p:tav tm="0">
                                          <p:val>
                                            <p:fltVal val="0"/>
                                          </p:val>
                                        </p:tav>
                                        <p:tav tm="100000">
                                          <p:val>
                                            <p:strVal val="#ppt_h"/>
                                          </p:val>
                                        </p:tav>
                                      </p:tavLst>
                                    </p:anim>
                                    <p:animEffect transition="in" filter="fade">
                                      <p:cBhvr>
                                        <p:cTn id="31" dur="500"/>
                                        <p:tgtEl>
                                          <p:spTgt spid="4"/>
                                        </p:tgtEl>
                                      </p:cBhvr>
                                    </p:animEffect>
                                  </p:childTnLst>
                                </p:cTn>
                              </p:par>
                              <p:par>
                                <p:cTn id="32" presetID="53" presetClass="entr" presetSubtype="16" fill="hold" nodeType="withEffect">
                                  <p:stCondLst>
                                    <p:cond delay="0"/>
                                  </p:stCondLst>
                                  <p:childTnLst>
                                    <p:set>
                                      <p:cBhvr>
                                        <p:cTn id="33" dur="1" fill="hold">
                                          <p:stCondLst>
                                            <p:cond delay="0"/>
                                          </p:stCondLst>
                                        </p:cTn>
                                        <p:tgtEl>
                                          <p:spTgt spid="8"/>
                                        </p:tgtEl>
                                        <p:attrNameLst>
                                          <p:attrName>style.visibility</p:attrName>
                                        </p:attrNameLst>
                                      </p:cBhvr>
                                      <p:to>
                                        <p:strVal val="visible"/>
                                      </p:to>
                                    </p:set>
                                    <p:anim calcmode="lin" valueType="num">
                                      <p:cBhvr>
                                        <p:cTn id="34" dur="500" fill="hold"/>
                                        <p:tgtEl>
                                          <p:spTgt spid="8"/>
                                        </p:tgtEl>
                                        <p:attrNameLst>
                                          <p:attrName>ppt_w</p:attrName>
                                        </p:attrNameLst>
                                      </p:cBhvr>
                                      <p:tavLst>
                                        <p:tav tm="0">
                                          <p:val>
                                            <p:fltVal val="0"/>
                                          </p:val>
                                        </p:tav>
                                        <p:tav tm="100000">
                                          <p:val>
                                            <p:strVal val="#ppt_w"/>
                                          </p:val>
                                        </p:tav>
                                      </p:tavLst>
                                    </p:anim>
                                    <p:anim calcmode="lin" valueType="num">
                                      <p:cBhvr>
                                        <p:cTn id="35" dur="500" fill="hold"/>
                                        <p:tgtEl>
                                          <p:spTgt spid="8"/>
                                        </p:tgtEl>
                                        <p:attrNameLst>
                                          <p:attrName>ppt_h</p:attrName>
                                        </p:attrNameLst>
                                      </p:cBhvr>
                                      <p:tavLst>
                                        <p:tav tm="0">
                                          <p:val>
                                            <p:fltVal val="0"/>
                                          </p:val>
                                        </p:tav>
                                        <p:tav tm="100000">
                                          <p:val>
                                            <p:strVal val="#ppt_h"/>
                                          </p:val>
                                        </p:tav>
                                      </p:tavLst>
                                    </p:anim>
                                    <p:animEffect transition="in" filter="fade">
                                      <p:cBhvr>
                                        <p:cTn id="3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animBg="1"/>
      <p:bldP spid="14" grpId="0" animBg="1"/>
      <p:bldP spid="1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787BA9E-5D45-86FC-E1D0-242E544BF4C0}"/>
              </a:ext>
            </a:extLst>
          </p:cNvPr>
          <p:cNvSpPr txBox="1"/>
          <p:nvPr/>
        </p:nvSpPr>
        <p:spPr>
          <a:xfrm>
            <a:off x="1659468" y="11506"/>
            <a:ext cx="8796865" cy="568361"/>
          </a:xfrm>
          <a:prstGeom prst="rect">
            <a:avLst/>
          </a:prstGeom>
          <a:noFill/>
        </p:spPr>
        <p:txBody>
          <a:bodyPr wrap="square" rtlCol="0">
            <a:spAutoFit/>
          </a:bodyPr>
          <a:lstStyle/>
          <a:p>
            <a:pPr algn="ctr">
              <a:lnSpc>
                <a:spcPct val="150000"/>
              </a:lnSpc>
            </a:pPr>
            <a:r>
              <a:rPr lang="el-GR" sz="2300" b="1" dirty="0">
                <a:effectLst>
                  <a:outerShdw blurRad="38100" dist="38100" dir="2700000" algn="tl">
                    <a:srgbClr val="000000">
                      <a:alpha val="43137"/>
                    </a:srgbClr>
                  </a:outerShdw>
                </a:effectLst>
              </a:rPr>
              <a:t>Συμπερασματικά</a:t>
            </a:r>
            <a:r>
              <a:rPr lang="en-US" sz="2300" b="1" dirty="0">
                <a:effectLst>
                  <a:outerShdw blurRad="38100" dist="38100" dir="2700000" algn="tl">
                    <a:srgbClr val="000000">
                      <a:alpha val="43137"/>
                    </a:srgbClr>
                  </a:outerShdw>
                </a:effectLst>
              </a:rPr>
              <a:t> – </a:t>
            </a:r>
            <a:r>
              <a:rPr lang="el-GR" sz="2300" b="1" dirty="0">
                <a:effectLst>
                  <a:outerShdw blurRad="38100" dist="38100" dir="2700000" algn="tl">
                    <a:srgbClr val="000000">
                      <a:alpha val="43137"/>
                    </a:srgbClr>
                  </a:outerShdw>
                </a:effectLst>
              </a:rPr>
              <a:t>Δράσεις Συνεχιζόμενης Κατάρτισης</a:t>
            </a:r>
          </a:p>
        </p:txBody>
      </p:sp>
      <p:sp>
        <p:nvSpPr>
          <p:cNvPr id="3" name="TextBox 2">
            <a:extLst>
              <a:ext uri="{FF2B5EF4-FFF2-40B4-BE49-F238E27FC236}">
                <a16:creationId xmlns:a16="http://schemas.microsoft.com/office/drawing/2014/main" id="{D1666096-3A14-5439-8E25-09CAB8F4E7DF}"/>
              </a:ext>
            </a:extLst>
          </p:cNvPr>
          <p:cNvSpPr txBox="1"/>
          <p:nvPr/>
        </p:nvSpPr>
        <p:spPr>
          <a:xfrm>
            <a:off x="76200" y="766090"/>
            <a:ext cx="12115800" cy="1891287"/>
          </a:xfrm>
          <a:prstGeom prst="rect">
            <a:avLst/>
          </a:prstGeom>
          <a:solidFill>
            <a:srgbClr val="DAE3F3">
              <a:alpha val="32000"/>
            </a:srgbClr>
          </a:solidFill>
        </p:spPr>
        <p:txBody>
          <a:bodyPr wrap="square">
            <a:spAutoFit/>
          </a:bodyPr>
          <a:lstStyle/>
          <a:p>
            <a:pPr>
              <a:lnSpc>
                <a:spcPct val="150000"/>
              </a:lnSpc>
            </a:pPr>
            <a:r>
              <a:rPr lang="el-GR" sz="2000" b="1" dirty="0"/>
              <a:t>Σύμφωνα με τα αποτελέσματα της διαμορφωτικής αξιολόγησης </a:t>
            </a:r>
            <a:r>
              <a:rPr lang="el-GR" sz="2000" dirty="0"/>
              <a:t>(</a:t>
            </a:r>
            <a:r>
              <a:rPr lang="el-GR" sz="2000" i="1" dirty="0"/>
              <a:t>Ερωτηματολόγιο προς </a:t>
            </a:r>
            <a:r>
              <a:rPr lang="el-GR" sz="2000" i="1" dirty="0" err="1"/>
              <a:t>επιμορφούμενους</a:t>
            </a:r>
            <a:r>
              <a:rPr lang="el-GR" sz="2000" i="1" dirty="0"/>
              <a:t> και διδακτικό προσωπικό</a:t>
            </a:r>
            <a:r>
              <a:rPr lang="el-GR" sz="2000" dirty="0"/>
              <a:t>), προκύπτει ότι τα </a:t>
            </a:r>
            <a:r>
              <a:rPr lang="el-GR" sz="2000" b="1" dirty="0"/>
              <a:t>επιμορφωτικά προγράμματα παρείχαν τις απαραίτητες γνώσεις και δεξιότητες στους συμμετέχοντες και συμβάλλουν εν γένει στην καλύτερη λειτουργία των δημόσιων υπηρεσιών και στην καλύτερη εξυπηρέτηση των πολιτών</a:t>
            </a:r>
            <a:r>
              <a:rPr lang="el-GR" sz="2000" dirty="0"/>
              <a:t>. </a:t>
            </a:r>
            <a:endParaRPr lang="en-US" sz="2000" dirty="0">
              <a:effectLst>
                <a:outerShdw blurRad="38100" dist="38100" dir="2700000" algn="tl">
                  <a:srgbClr val="000000">
                    <a:alpha val="43137"/>
                  </a:srgbClr>
                </a:outerShdw>
              </a:effectLst>
            </a:endParaRPr>
          </a:p>
        </p:txBody>
      </p:sp>
      <p:sp>
        <p:nvSpPr>
          <p:cNvPr id="6" name="TextBox 5">
            <a:extLst>
              <a:ext uri="{FF2B5EF4-FFF2-40B4-BE49-F238E27FC236}">
                <a16:creationId xmlns:a16="http://schemas.microsoft.com/office/drawing/2014/main" id="{3AF201F0-D560-77F0-0094-6F673318D8AB}"/>
              </a:ext>
            </a:extLst>
          </p:cNvPr>
          <p:cNvSpPr txBox="1"/>
          <p:nvPr/>
        </p:nvSpPr>
        <p:spPr>
          <a:xfrm>
            <a:off x="76200" y="2768307"/>
            <a:ext cx="12115800" cy="3891835"/>
          </a:xfrm>
          <a:prstGeom prst="rect">
            <a:avLst/>
          </a:prstGeom>
          <a:solidFill>
            <a:srgbClr val="DAE3F3"/>
          </a:solidFill>
        </p:spPr>
        <p:txBody>
          <a:bodyPr wrap="square">
            <a:spAutoFit/>
          </a:bodyPr>
          <a:lstStyle/>
          <a:p>
            <a:pPr>
              <a:lnSpc>
                <a:spcPct val="150000"/>
              </a:lnSpc>
              <a:spcBef>
                <a:spcPts val="1200"/>
              </a:spcBef>
            </a:pPr>
            <a:r>
              <a:rPr lang="el-GR" sz="2000" b="1" dirty="0">
                <a:latin typeface="Calibri" panose="020F0502020204030204" pitchFamily="34" charset="0"/>
                <a:ea typeface="Calibri" panose="020F0502020204030204" pitchFamily="34" charset="0"/>
                <a:cs typeface="Times New Roman" panose="02020603050405020304" pitchFamily="18" charset="0"/>
              </a:rPr>
              <a:t>Σύμφωνα με το σύστημα τελικής ανατροφοδότησης από τους </a:t>
            </a:r>
            <a:r>
              <a:rPr lang="el-GR" sz="2000" b="1" dirty="0" err="1">
                <a:latin typeface="Calibri" panose="020F0502020204030204" pitchFamily="34" charset="0"/>
                <a:ea typeface="Calibri" panose="020F0502020204030204" pitchFamily="34" charset="0"/>
                <a:cs typeface="Times New Roman" panose="02020603050405020304" pitchFamily="18" charset="0"/>
              </a:rPr>
              <a:t>επιμορφούμενους</a:t>
            </a:r>
            <a:r>
              <a:rPr lang="el-GR" sz="2000" b="1" dirty="0">
                <a:latin typeface="Calibri" panose="020F0502020204030204" pitchFamily="34" charset="0"/>
                <a:ea typeface="Calibri" panose="020F0502020204030204" pitchFamily="34" charset="0"/>
                <a:cs typeface="Times New Roman" panose="02020603050405020304" pitchFamily="18" charset="0"/>
              </a:rPr>
              <a:t> </a:t>
            </a:r>
            <a:r>
              <a:rPr lang="el-GR" sz="2000" dirty="0">
                <a:latin typeface="Calibri" panose="020F0502020204030204" pitchFamily="34" charset="0"/>
                <a:ea typeface="Calibri" panose="020F0502020204030204" pitchFamily="34" charset="0"/>
                <a:cs typeface="Times New Roman" panose="02020603050405020304" pitchFamily="18" charset="0"/>
              </a:rPr>
              <a:t>(</a:t>
            </a:r>
            <a:r>
              <a:rPr lang="el-GR" sz="2000" i="1" dirty="0">
                <a:latin typeface="Calibri" panose="020F0502020204030204" pitchFamily="34" charset="0"/>
                <a:ea typeface="Calibri" panose="020F0502020204030204" pitchFamily="34" charset="0"/>
                <a:cs typeface="Times New Roman" panose="02020603050405020304" pitchFamily="18" charset="0"/>
              </a:rPr>
              <a:t>Ερωτηματολόγιο προς </a:t>
            </a:r>
            <a:r>
              <a:rPr lang="el-GR" sz="2000" i="1" dirty="0" err="1">
                <a:latin typeface="Calibri" panose="020F0502020204030204" pitchFamily="34" charset="0"/>
                <a:ea typeface="Calibri" panose="020F0502020204030204" pitchFamily="34" charset="0"/>
                <a:cs typeface="Times New Roman" panose="02020603050405020304" pitchFamily="18" charset="0"/>
              </a:rPr>
              <a:t>επιμορφούμενους</a:t>
            </a:r>
            <a:r>
              <a:rPr lang="el-GR" sz="2000" i="1" dirty="0">
                <a:latin typeface="Calibri" panose="020F0502020204030204" pitchFamily="34" charset="0"/>
                <a:ea typeface="Calibri" panose="020F0502020204030204" pitchFamily="34" charset="0"/>
                <a:cs typeface="Times New Roman" panose="02020603050405020304" pitchFamily="18" charset="0"/>
              </a:rPr>
              <a:t> μετά από τρίμηνο</a:t>
            </a:r>
            <a:r>
              <a:rPr lang="el-GR" sz="2000" dirty="0">
                <a:latin typeface="Calibri" panose="020F0502020204030204" pitchFamily="34" charset="0"/>
                <a:ea typeface="Calibri" panose="020F0502020204030204" pitchFamily="34" charset="0"/>
                <a:cs typeface="Times New Roman" panose="02020603050405020304" pitchFamily="18" charset="0"/>
              </a:rPr>
              <a:t>), </a:t>
            </a:r>
            <a:r>
              <a:rPr lang="el-GR" sz="2000" b="1" dirty="0">
                <a:latin typeface="Calibri" panose="020F0502020204030204" pitchFamily="34" charset="0"/>
                <a:ea typeface="Calibri" panose="020F0502020204030204" pitchFamily="34" charset="0"/>
                <a:cs typeface="Times New Roman" panose="02020603050405020304" pitchFamily="18" charset="0"/>
              </a:rPr>
              <a:t>η πλειοψηφία των </a:t>
            </a:r>
            <a:r>
              <a:rPr lang="el-GR" sz="2000" b="1" dirty="0" err="1">
                <a:latin typeface="Calibri" panose="020F0502020204030204" pitchFamily="34" charset="0"/>
                <a:ea typeface="Calibri" panose="020F0502020204030204" pitchFamily="34" charset="0"/>
                <a:cs typeface="Times New Roman" panose="02020603050405020304" pitchFamily="18" charset="0"/>
              </a:rPr>
              <a:t>επιμορφούμενων</a:t>
            </a:r>
            <a:r>
              <a:rPr lang="el-GR" sz="2000" b="1" dirty="0">
                <a:latin typeface="Calibri" panose="020F0502020204030204" pitchFamily="34" charset="0"/>
                <a:ea typeface="Calibri" panose="020F0502020204030204" pitchFamily="34" charset="0"/>
                <a:cs typeface="Times New Roman" panose="02020603050405020304" pitchFamily="18" charset="0"/>
              </a:rPr>
              <a:t> εκφράζεται πολύ θετικά για την επίδραση των εκπαιδευτικών προγραμμάτων που παρακολούθησαν.</a:t>
            </a:r>
            <a:r>
              <a:rPr lang="el-GR" sz="2000" dirty="0">
                <a:latin typeface="Calibri" panose="020F0502020204030204" pitchFamily="34" charset="0"/>
                <a:ea typeface="Calibri" panose="020F0502020204030204" pitchFamily="34" charset="0"/>
                <a:cs typeface="Times New Roman" panose="02020603050405020304" pitchFamily="18" charset="0"/>
              </a:rPr>
              <a:t> </a:t>
            </a:r>
          </a:p>
          <a:p>
            <a:pPr>
              <a:lnSpc>
                <a:spcPct val="150000"/>
              </a:lnSpc>
              <a:spcBef>
                <a:spcPts val="1200"/>
              </a:spcBef>
            </a:pPr>
            <a:r>
              <a:rPr lang="el-GR" sz="2000" b="1" dirty="0">
                <a:latin typeface="Calibri" panose="020F0502020204030204" pitchFamily="34" charset="0"/>
                <a:ea typeface="Calibri" panose="020F0502020204030204" pitchFamily="34" charset="0"/>
                <a:cs typeface="Times New Roman" panose="02020603050405020304" pitchFamily="18" charset="0"/>
              </a:rPr>
              <a:t>Σημαντικό, όμως, είναι το εύρημα της αντιμετώπισης προβλημάτων στην αξιοποίηση των γνώσεων που απέκτησαν,</a:t>
            </a:r>
            <a:r>
              <a:rPr lang="el-GR" sz="2000" dirty="0">
                <a:latin typeface="Calibri" panose="020F0502020204030204" pitchFamily="34" charset="0"/>
                <a:ea typeface="Calibri" panose="020F0502020204030204" pitchFamily="34" charset="0"/>
                <a:cs typeface="Times New Roman" panose="02020603050405020304" pitchFamily="18" charset="0"/>
              </a:rPr>
              <a:t> η οποία οφείλεται κυρίως  στην έλλειψη κουλτούρας αλλαγών και στην επιφυλακτικότητα λοιπών συναδέλφων τους </a:t>
            </a:r>
            <a:r>
              <a:rPr lang="el-GR" sz="2000" b="1" dirty="0">
                <a:latin typeface="Calibri" panose="020F0502020204030204" pitchFamily="34" charset="0"/>
                <a:ea typeface="Calibri" panose="020F0502020204030204" pitchFamily="34" charset="0"/>
                <a:cs typeface="Times New Roman" panose="02020603050405020304" pitchFamily="18" charset="0"/>
              </a:rPr>
              <a:t>που δεν μετείχαν σε εκπαιδευτικά προγράμματα</a:t>
            </a:r>
            <a:r>
              <a:rPr lang="el-GR" sz="2000" dirty="0">
                <a:latin typeface="Calibri" panose="020F0502020204030204" pitchFamily="34" charset="0"/>
                <a:ea typeface="Calibri" panose="020F0502020204030204" pitchFamily="34" charset="0"/>
                <a:cs typeface="Times New Roman" panose="02020603050405020304" pitchFamily="18" charset="0"/>
              </a:rPr>
              <a:t>. </a:t>
            </a:r>
            <a:r>
              <a:rPr lang="el-GR" sz="2000" b="1"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Συνεπώς, το εύρημα αυτό οδηγεί στο συμπέρασμα για την ανάγκη διαρκούς προσπάθειας καλλιέργειας γνώσεων και δεξιοτήτων με στόχο την</a:t>
            </a:r>
            <a:r>
              <a:rPr lang="en-US" sz="2000" b="1"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 </a:t>
            </a:r>
            <a:r>
              <a:rPr lang="el-GR" sz="2000" b="1" i="1" dirty="0" err="1">
                <a:solidFill>
                  <a:srgbClr val="C00000"/>
                </a:solidFill>
                <a:latin typeface="Calibri" panose="020F0502020204030204" pitchFamily="34" charset="0"/>
                <a:ea typeface="Calibri" panose="020F0502020204030204" pitchFamily="34" charset="0"/>
                <a:cs typeface="Times New Roman" panose="02020603050405020304" pitchFamily="18" charset="0"/>
              </a:rPr>
              <a:t>επανειδίκευση</a:t>
            </a:r>
            <a:r>
              <a:rPr lang="el-GR" sz="2000" b="1"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 (</a:t>
            </a:r>
            <a:r>
              <a:rPr lang="en-US" sz="2000" b="1"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reskilling) </a:t>
            </a:r>
            <a:r>
              <a:rPr lang="el-GR" sz="2000" b="1"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και αναβάθμιση δεξιοτήτων</a:t>
            </a:r>
            <a:r>
              <a:rPr lang="en-US" sz="2000" b="1"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 (upskilling).</a:t>
            </a:r>
            <a:endParaRPr lang="el-GR" sz="2000" b="1" i="1"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896606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10" presetClass="entr" presetSubtype="0"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787BA9E-5D45-86FC-E1D0-242E544BF4C0}"/>
              </a:ext>
            </a:extLst>
          </p:cNvPr>
          <p:cNvSpPr txBox="1"/>
          <p:nvPr/>
        </p:nvSpPr>
        <p:spPr>
          <a:xfrm>
            <a:off x="1659468" y="11506"/>
            <a:ext cx="8796865" cy="568361"/>
          </a:xfrm>
          <a:prstGeom prst="rect">
            <a:avLst/>
          </a:prstGeom>
          <a:noFill/>
        </p:spPr>
        <p:txBody>
          <a:bodyPr wrap="square" rtlCol="0">
            <a:spAutoFit/>
          </a:bodyPr>
          <a:lstStyle/>
          <a:p>
            <a:pPr algn="ctr">
              <a:lnSpc>
                <a:spcPct val="150000"/>
              </a:lnSpc>
            </a:pPr>
            <a:r>
              <a:rPr lang="el-GR" sz="2300" b="1" dirty="0">
                <a:effectLst>
                  <a:outerShdw blurRad="38100" dist="38100" dir="2700000" algn="tl">
                    <a:srgbClr val="000000">
                      <a:alpha val="43137"/>
                    </a:srgbClr>
                  </a:outerShdw>
                </a:effectLst>
              </a:rPr>
              <a:t>Συμπερασματικά</a:t>
            </a:r>
            <a:r>
              <a:rPr lang="en-US" sz="2300" b="1" dirty="0">
                <a:effectLst>
                  <a:outerShdw blurRad="38100" dist="38100" dir="2700000" algn="tl">
                    <a:srgbClr val="000000">
                      <a:alpha val="43137"/>
                    </a:srgbClr>
                  </a:outerShdw>
                </a:effectLst>
              </a:rPr>
              <a:t> – </a:t>
            </a:r>
            <a:r>
              <a:rPr lang="el-GR" sz="2300" b="1" dirty="0">
                <a:effectLst>
                  <a:outerShdw blurRad="38100" dist="38100" dir="2700000" algn="tl">
                    <a:srgbClr val="000000">
                      <a:alpha val="43137"/>
                    </a:srgbClr>
                  </a:outerShdw>
                </a:effectLst>
              </a:rPr>
              <a:t>Δράσεις Παραγωγής Στελεχών «Ταχείας Εξέλιξης»</a:t>
            </a:r>
          </a:p>
        </p:txBody>
      </p:sp>
      <p:sp>
        <p:nvSpPr>
          <p:cNvPr id="6" name="TextBox 5">
            <a:extLst>
              <a:ext uri="{FF2B5EF4-FFF2-40B4-BE49-F238E27FC236}">
                <a16:creationId xmlns:a16="http://schemas.microsoft.com/office/drawing/2014/main" id="{3AF201F0-D560-77F0-0094-6F673318D8AB}"/>
              </a:ext>
            </a:extLst>
          </p:cNvPr>
          <p:cNvSpPr txBox="1"/>
          <p:nvPr/>
        </p:nvSpPr>
        <p:spPr>
          <a:xfrm>
            <a:off x="0" y="942602"/>
            <a:ext cx="12115800" cy="5430717"/>
          </a:xfrm>
          <a:prstGeom prst="rect">
            <a:avLst/>
          </a:prstGeom>
          <a:noFill/>
        </p:spPr>
        <p:txBody>
          <a:bodyPr wrap="square">
            <a:spAutoFit/>
          </a:bodyPr>
          <a:lstStyle/>
          <a:p>
            <a:pPr>
              <a:lnSpc>
                <a:spcPct val="150000"/>
              </a:lnSpc>
              <a:spcBef>
                <a:spcPts val="1200"/>
              </a:spcBef>
            </a:pPr>
            <a:r>
              <a:rPr lang="el-GR" sz="2000"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Σύμφωνα με τα συμπεράσματα της Εξωτερικής Αξιολόγησης που πραγματοποιήθηκε:</a:t>
            </a:r>
          </a:p>
          <a:p>
            <a:pPr marL="342900" indent="-342900">
              <a:lnSpc>
                <a:spcPct val="150000"/>
              </a:lnSpc>
              <a:spcBef>
                <a:spcPts val="1200"/>
              </a:spcBef>
              <a:buBlip>
                <a:blip r:embed="rId2"/>
              </a:buBlip>
            </a:pPr>
            <a:r>
              <a:rPr lang="el-GR" sz="2000"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Η αναμόρφωση των εισαγωγικών εξετάσεων </a:t>
            </a:r>
            <a:r>
              <a:rPr lang="el-GR" sz="2000" dirty="0">
                <a:latin typeface="Calibri" panose="020F0502020204030204" pitchFamily="34" charset="0"/>
                <a:ea typeface="Calibri" panose="020F0502020204030204" pitchFamily="34" charset="0"/>
                <a:cs typeface="Times New Roman" panose="02020603050405020304" pitchFamily="18" charset="0"/>
              </a:rPr>
              <a:t>, με την εισαγωγή – μεταξύ των άλλων - </a:t>
            </a:r>
            <a:r>
              <a:rPr lang="el-GR" sz="2000" b="1" dirty="0">
                <a:latin typeface="Calibri" panose="020F0502020204030204" pitchFamily="34" charset="0"/>
                <a:ea typeface="Calibri" panose="020F0502020204030204" pitchFamily="34" charset="0"/>
                <a:cs typeface="Times New Roman" panose="02020603050405020304" pitchFamily="18" charset="0"/>
              </a:rPr>
              <a:t>του Τεστ Δεξιοτήτων</a:t>
            </a:r>
            <a:r>
              <a:rPr lang="el-GR" sz="2000" dirty="0">
                <a:latin typeface="Calibri" panose="020F0502020204030204" pitchFamily="34" charset="0"/>
                <a:ea typeface="Calibri" panose="020F0502020204030204" pitchFamily="34" charset="0"/>
                <a:cs typeface="Times New Roman" panose="02020603050405020304" pitchFamily="18" charset="0"/>
              </a:rPr>
              <a:t>, πρακτική που ακολουθείται σε αντίστοιχους διαγωνισμούς της Ευρωπαϊκής Ένωσης, </a:t>
            </a:r>
            <a:r>
              <a:rPr lang="el-GR" sz="2000" b="1" dirty="0">
                <a:latin typeface="Calibri" panose="020F0502020204030204" pitchFamily="34" charset="0"/>
                <a:ea typeface="Calibri" panose="020F0502020204030204" pitchFamily="34" charset="0"/>
                <a:cs typeface="Times New Roman" panose="02020603050405020304" pitchFamily="18" charset="0"/>
              </a:rPr>
              <a:t>αξιολογείται θετικά στη διαδικασία επιλογής των Σπουδαστών, </a:t>
            </a:r>
          </a:p>
          <a:p>
            <a:pPr marL="342900" indent="-342900">
              <a:lnSpc>
                <a:spcPct val="150000"/>
              </a:lnSpc>
              <a:spcBef>
                <a:spcPts val="1200"/>
              </a:spcBef>
              <a:buBlip>
                <a:blip r:embed="rId2"/>
              </a:buBlip>
            </a:pPr>
            <a:r>
              <a:rPr lang="el-GR" sz="2000"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Η διαχρονική εξέλιξη των Προγραμμάτων Σπουδών </a:t>
            </a:r>
            <a:r>
              <a:rPr lang="el-GR" sz="2000" dirty="0">
                <a:latin typeface="Calibri" panose="020F0502020204030204" pitchFamily="34" charset="0"/>
                <a:ea typeface="Calibri" panose="020F0502020204030204" pitchFamily="34" charset="0"/>
                <a:cs typeface="Times New Roman" panose="02020603050405020304" pitchFamily="18" charset="0"/>
              </a:rPr>
              <a:t>- κατά τη διάρκεια αυτής της Προγραμματικής περιόδου - και ο διαχωρισμός τους σε τρεις Φάσεις (</a:t>
            </a:r>
            <a:r>
              <a:rPr lang="el-GR" sz="2000" i="1" dirty="0">
                <a:latin typeface="Calibri" panose="020F0502020204030204" pitchFamily="34" charset="0"/>
                <a:ea typeface="Calibri" panose="020F0502020204030204" pitchFamily="34" charset="0"/>
                <a:cs typeface="Times New Roman" panose="02020603050405020304" pitchFamily="18" charset="0"/>
              </a:rPr>
              <a:t>Κοινή Φάση, Ειδική Φάση και Προετοιμασία Διορισμού</a:t>
            </a:r>
            <a:r>
              <a:rPr lang="el-GR" sz="2000" dirty="0">
                <a:latin typeface="Calibri" panose="020F0502020204030204" pitchFamily="34" charset="0"/>
                <a:ea typeface="Calibri" panose="020F0502020204030204" pitchFamily="34" charset="0"/>
                <a:cs typeface="Times New Roman" panose="02020603050405020304" pitchFamily="18" charset="0"/>
              </a:rPr>
              <a:t>) </a:t>
            </a:r>
            <a:r>
              <a:rPr lang="el-GR" sz="2000" b="1" dirty="0">
                <a:latin typeface="Calibri" panose="020F0502020204030204" pitchFamily="34" charset="0"/>
                <a:ea typeface="Calibri" panose="020F0502020204030204" pitchFamily="34" charset="0"/>
                <a:cs typeface="Times New Roman" panose="02020603050405020304" pitchFamily="18" charset="0"/>
              </a:rPr>
              <a:t>συμβάλλει στο επιδιωκόμενο προφίλ των αποφοίτων, ως στελεχών με επαγγελματισμό, αξίες, ικανών να εργάζονται υπεύθυνα και αποδοτικά, με ειδικευμένη και σύγχρονη γνώση, συνεχή εγρήγορση και υψηλή προσαρμοστικότητα στα νέα δεδομένα του ελληνικού, διεθνούς και ψηφιακού περιβάλλοντος, με ικανότητες επίλυσης πολύπλοκων προβλημάτων, σχεδιασμού και άσκησης δημοσίων πολιτικών, καθώς και διοίκησης πόρων (ανθρώπινων και υλικών).</a:t>
            </a:r>
            <a:endParaRPr lang="el-GR" sz="2000" b="1" i="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953862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CB4B439-248A-0917-2B44-AD8C4CEF9603}"/>
              </a:ext>
            </a:extLst>
          </p:cNvPr>
          <p:cNvSpPr txBox="1"/>
          <p:nvPr/>
        </p:nvSpPr>
        <p:spPr>
          <a:xfrm>
            <a:off x="0" y="2285999"/>
            <a:ext cx="12191999" cy="754694"/>
          </a:xfrm>
          <a:prstGeom prst="rect">
            <a:avLst/>
          </a:prstGeom>
          <a:noFill/>
        </p:spPr>
        <p:txBody>
          <a:bodyPr wrap="square" rtlCol="0">
            <a:spAutoFit/>
          </a:bodyPr>
          <a:lstStyle/>
          <a:p>
            <a:pPr algn="ctr">
              <a:lnSpc>
                <a:spcPct val="150000"/>
              </a:lnSpc>
            </a:pPr>
            <a:r>
              <a:rPr lang="el-GR" sz="3200" b="1" i="1" dirty="0"/>
              <a:t>Σας Ευχαριστούμε Θερμά για την Προσοχή Σας!</a:t>
            </a:r>
          </a:p>
        </p:txBody>
      </p:sp>
      <p:sp>
        <p:nvSpPr>
          <p:cNvPr id="16" name="Google Shape;803;p14">
            <a:extLst>
              <a:ext uri="{FF2B5EF4-FFF2-40B4-BE49-F238E27FC236}">
                <a16:creationId xmlns:a16="http://schemas.microsoft.com/office/drawing/2014/main" id="{FEA93DB5-5449-35D0-691E-CB80E0781557}"/>
              </a:ext>
            </a:extLst>
          </p:cNvPr>
          <p:cNvSpPr/>
          <p:nvPr/>
        </p:nvSpPr>
        <p:spPr>
          <a:xfrm>
            <a:off x="1541417" y="3040693"/>
            <a:ext cx="8478841" cy="452806"/>
          </a:xfrm>
          <a:custGeom>
            <a:avLst/>
            <a:gdLst/>
            <a:ahLst/>
            <a:cxnLst/>
            <a:rect l="l" t="t" r="r" b="b"/>
            <a:pathLst>
              <a:path w="972597" h="83786" extrusionOk="0">
                <a:moveTo>
                  <a:pt x="50447" y="79161"/>
                </a:moveTo>
                <a:cubicBezTo>
                  <a:pt x="50969" y="78937"/>
                  <a:pt x="51454" y="78713"/>
                  <a:pt x="51976" y="78489"/>
                </a:cubicBezTo>
                <a:cubicBezTo>
                  <a:pt x="49290" y="79608"/>
                  <a:pt x="46641" y="80728"/>
                  <a:pt x="43955" y="81884"/>
                </a:cubicBezTo>
                <a:cubicBezTo>
                  <a:pt x="53692" y="77818"/>
                  <a:pt x="63914" y="75430"/>
                  <a:pt x="74360" y="74012"/>
                </a:cubicBezTo>
                <a:cubicBezTo>
                  <a:pt x="71375" y="74422"/>
                  <a:pt x="68429" y="74795"/>
                  <a:pt x="65444" y="75206"/>
                </a:cubicBezTo>
                <a:cubicBezTo>
                  <a:pt x="92380" y="71848"/>
                  <a:pt x="120024" y="72669"/>
                  <a:pt x="147109" y="72109"/>
                </a:cubicBezTo>
                <a:cubicBezTo>
                  <a:pt x="175687" y="71513"/>
                  <a:pt x="204227" y="70990"/>
                  <a:pt x="232804" y="70505"/>
                </a:cubicBezTo>
                <a:cubicBezTo>
                  <a:pt x="289959" y="69535"/>
                  <a:pt x="347076" y="68789"/>
                  <a:pt x="404230" y="68230"/>
                </a:cubicBezTo>
                <a:cubicBezTo>
                  <a:pt x="518503" y="67110"/>
                  <a:pt x="632812" y="66849"/>
                  <a:pt x="747084" y="67409"/>
                </a:cubicBezTo>
                <a:cubicBezTo>
                  <a:pt x="811066" y="67707"/>
                  <a:pt x="875048" y="68304"/>
                  <a:pt x="938992" y="69125"/>
                </a:cubicBezTo>
                <a:cubicBezTo>
                  <a:pt x="956564" y="69349"/>
                  <a:pt x="973390" y="53530"/>
                  <a:pt x="972569" y="35549"/>
                </a:cubicBezTo>
                <a:cubicBezTo>
                  <a:pt x="971748" y="17156"/>
                  <a:pt x="957833" y="2196"/>
                  <a:pt x="938992" y="1972"/>
                </a:cubicBezTo>
                <a:cubicBezTo>
                  <a:pt x="819125" y="442"/>
                  <a:pt x="699256" y="-229"/>
                  <a:pt x="579351" y="69"/>
                </a:cubicBezTo>
                <a:cubicBezTo>
                  <a:pt x="460080" y="330"/>
                  <a:pt x="340845" y="1524"/>
                  <a:pt x="221612" y="3576"/>
                </a:cubicBezTo>
                <a:cubicBezTo>
                  <a:pt x="188073" y="4173"/>
                  <a:pt x="154533" y="4807"/>
                  <a:pt x="120994" y="5553"/>
                </a:cubicBezTo>
                <a:cubicBezTo>
                  <a:pt x="105251" y="5889"/>
                  <a:pt x="89433" y="5852"/>
                  <a:pt x="73726" y="7195"/>
                </a:cubicBezTo>
                <a:cubicBezTo>
                  <a:pt x="64138" y="8016"/>
                  <a:pt x="54475" y="9209"/>
                  <a:pt x="45037" y="11224"/>
                </a:cubicBezTo>
                <a:cubicBezTo>
                  <a:pt x="35076" y="13351"/>
                  <a:pt x="25861" y="17081"/>
                  <a:pt x="16571" y="21185"/>
                </a:cubicBezTo>
                <a:cubicBezTo>
                  <a:pt x="9371" y="24356"/>
                  <a:pt x="3141" y="34019"/>
                  <a:pt x="1127" y="41256"/>
                </a:cubicBezTo>
                <a:cubicBezTo>
                  <a:pt x="-1075" y="49277"/>
                  <a:pt x="-105" y="59985"/>
                  <a:pt x="4521" y="67148"/>
                </a:cubicBezTo>
                <a:cubicBezTo>
                  <a:pt x="9147" y="74311"/>
                  <a:pt x="16012" y="80616"/>
                  <a:pt x="24593" y="82593"/>
                </a:cubicBezTo>
                <a:cubicBezTo>
                  <a:pt x="27577" y="83003"/>
                  <a:pt x="30562" y="83376"/>
                  <a:pt x="33509" y="83787"/>
                </a:cubicBezTo>
                <a:cubicBezTo>
                  <a:pt x="39552" y="83712"/>
                  <a:pt x="45223" y="82183"/>
                  <a:pt x="50447" y="79161"/>
                </a:cubicBezTo>
                <a:lnTo>
                  <a:pt x="50447" y="79161"/>
                </a:lnTo>
                <a:close/>
              </a:path>
            </a:pathLst>
          </a:custGeom>
          <a:solidFill>
            <a:srgbClr val="FFC000"/>
          </a:solidFill>
          <a:ln>
            <a:noFill/>
          </a:ln>
        </p:spPr>
        <p:txBody>
          <a:bodyPr spcFirstLastPara="1" wrap="square" lIns="91401" tIns="45688" rIns="91401" bIns="45688" anchor="ctr" anchorCtr="0">
            <a:noAutofit/>
          </a:bodyPr>
          <a:lstStyle/>
          <a:p>
            <a:endParaRPr sz="1400" dirty="0">
              <a:solidFill>
                <a:srgbClr val="000000"/>
              </a:solidFill>
              <a:latin typeface="Arial"/>
              <a:ea typeface="Arial"/>
              <a:cs typeface="Arial"/>
              <a:sym typeface="Arial"/>
            </a:endParaRPr>
          </a:p>
        </p:txBody>
      </p:sp>
      <p:grpSp>
        <p:nvGrpSpPr>
          <p:cNvPr id="3" name="Group 2">
            <a:extLst>
              <a:ext uri="{FF2B5EF4-FFF2-40B4-BE49-F238E27FC236}">
                <a16:creationId xmlns:a16="http://schemas.microsoft.com/office/drawing/2014/main" id="{FEA2F7F3-7689-9768-FFA0-006A30479B4E}"/>
              </a:ext>
            </a:extLst>
          </p:cNvPr>
          <p:cNvGrpSpPr/>
          <p:nvPr/>
        </p:nvGrpSpPr>
        <p:grpSpPr>
          <a:xfrm rot="2023003">
            <a:off x="-1077317" y="4722216"/>
            <a:ext cx="2442718" cy="2490729"/>
            <a:chOff x="8609526" y="2363777"/>
            <a:chExt cx="2443354" cy="2491378"/>
          </a:xfrm>
          <a:solidFill>
            <a:srgbClr val="F9D9A6"/>
          </a:solidFill>
        </p:grpSpPr>
        <p:grpSp>
          <p:nvGrpSpPr>
            <p:cNvPr id="4" name="Google Shape;82;p2">
              <a:extLst>
                <a:ext uri="{FF2B5EF4-FFF2-40B4-BE49-F238E27FC236}">
                  <a16:creationId xmlns:a16="http://schemas.microsoft.com/office/drawing/2014/main" id="{5A4E6690-FC18-AB28-3A5E-3956F679F648}"/>
                </a:ext>
              </a:extLst>
            </p:cNvPr>
            <p:cNvGrpSpPr/>
            <p:nvPr/>
          </p:nvGrpSpPr>
          <p:grpSpPr>
            <a:xfrm rot="2539266">
              <a:off x="8609526" y="2363777"/>
              <a:ext cx="2443354" cy="2491378"/>
              <a:chOff x="9219280" y="2435226"/>
              <a:chExt cx="2443298" cy="2491322"/>
            </a:xfrm>
            <a:grpFill/>
          </p:grpSpPr>
          <p:grpSp>
            <p:nvGrpSpPr>
              <p:cNvPr id="6" name="Google Shape;83;p2">
                <a:extLst>
                  <a:ext uri="{FF2B5EF4-FFF2-40B4-BE49-F238E27FC236}">
                    <a16:creationId xmlns:a16="http://schemas.microsoft.com/office/drawing/2014/main" id="{32B87445-3F86-15F4-7792-9D993D4D7D78}"/>
                  </a:ext>
                </a:extLst>
              </p:cNvPr>
              <p:cNvGrpSpPr/>
              <p:nvPr/>
            </p:nvGrpSpPr>
            <p:grpSpPr>
              <a:xfrm rot="-5589985">
                <a:off x="9257368" y="2522964"/>
                <a:ext cx="2366873" cy="2315847"/>
                <a:chOff x="-791626" y="5425125"/>
                <a:chExt cx="2937916" cy="2874579"/>
              </a:xfrm>
              <a:grpFill/>
            </p:grpSpPr>
            <p:sp>
              <p:nvSpPr>
                <p:cNvPr id="12" name="Google Shape;84;p2">
                  <a:extLst>
                    <a:ext uri="{FF2B5EF4-FFF2-40B4-BE49-F238E27FC236}">
                      <a16:creationId xmlns:a16="http://schemas.microsoft.com/office/drawing/2014/main" id="{C41F1F80-A9A4-1EB3-B252-E12081C56344}"/>
                    </a:ext>
                  </a:extLst>
                </p:cNvPr>
                <p:cNvSpPr/>
                <p:nvPr/>
              </p:nvSpPr>
              <p:spPr>
                <a:xfrm>
                  <a:off x="1862553" y="5425125"/>
                  <a:ext cx="283737" cy="362996"/>
                </a:xfrm>
                <a:custGeom>
                  <a:avLst/>
                  <a:gdLst/>
                  <a:ahLst/>
                  <a:cxnLst/>
                  <a:rect l="l" t="t" r="r" b="b"/>
                  <a:pathLst>
                    <a:path w="312658" h="399996" extrusionOk="0">
                      <a:moveTo>
                        <a:pt x="177360" y="11814"/>
                      </a:moveTo>
                      <a:cubicBezTo>
                        <a:pt x="187113" y="5160"/>
                        <a:pt x="198067" y="-2239"/>
                        <a:pt x="207987" y="640"/>
                      </a:cubicBezTo>
                      <a:cubicBezTo>
                        <a:pt x="222343" y="3434"/>
                        <a:pt x="230723" y="17014"/>
                        <a:pt x="236881" y="29086"/>
                      </a:cubicBezTo>
                      <a:cubicBezTo>
                        <a:pt x="253704" y="65137"/>
                        <a:pt x="259617" y="105042"/>
                        <a:pt x="275217" y="141582"/>
                      </a:cubicBezTo>
                      <a:cubicBezTo>
                        <a:pt x="291080" y="181141"/>
                        <a:pt x="312450" y="220393"/>
                        <a:pt x="312634" y="264091"/>
                      </a:cubicBezTo>
                      <a:cubicBezTo>
                        <a:pt x="313266" y="290110"/>
                        <a:pt x="301582" y="315272"/>
                        <a:pt x="283434" y="333522"/>
                      </a:cubicBezTo>
                      <a:cubicBezTo>
                        <a:pt x="261840" y="356645"/>
                        <a:pt x="233578" y="371898"/>
                        <a:pt x="210720" y="393573"/>
                      </a:cubicBezTo>
                      <a:cubicBezTo>
                        <a:pt x="208640" y="395164"/>
                        <a:pt x="207906" y="397631"/>
                        <a:pt x="207111" y="399996"/>
                      </a:cubicBezTo>
                      <a:cubicBezTo>
                        <a:pt x="200586" y="387191"/>
                        <a:pt x="189004" y="378239"/>
                        <a:pt x="179359" y="367962"/>
                      </a:cubicBezTo>
                      <a:cubicBezTo>
                        <a:pt x="118818" y="306259"/>
                        <a:pt x="61826" y="241172"/>
                        <a:pt x="0" y="180733"/>
                      </a:cubicBezTo>
                      <a:lnTo>
                        <a:pt x="2468" y="182079"/>
                      </a:lnTo>
                      <a:cubicBezTo>
                        <a:pt x="12948" y="164400"/>
                        <a:pt x="32197" y="155468"/>
                        <a:pt x="46023" y="140950"/>
                      </a:cubicBezTo>
                      <a:cubicBezTo>
                        <a:pt x="56707" y="131856"/>
                        <a:pt x="63742" y="119152"/>
                        <a:pt x="75365" y="111139"/>
                      </a:cubicBezTo>
                      <a:cubicBezTo>
                        <a:pt x="83216" y="104858"/>
                        <a:pt x="88701" y="96070"/>
                        <a:pt x="96877" y="90136"/>
                      </a:cubicBezTo>
                      <a:cubicBezTo>
                        <a:pt x="111702" y="80104"/>
                        <a:pt x="124303" y="67196"/>
                        <a:pt x="136456" y="54146"/>
                      </a:cubicBezTo>
                      <a:cubicBezTo>
                        <a:pt x="140840" y="49680"/>
                        <a:pt x="144062" y="43950"/>
                        <a:pt x="149466" y="40566"/>
                      </a:cubicBezTo>
                      <a:cubicBezTo>
                        <a:pt x="161150" y="33633"/>
                        <a:pt x="168654" y="21867"/>
                        <a:pt x="177360" y="11814"/>
                      </a:cubicBezTo>
                      <a:close/>
                    </a:path>
                  </a:pathLst>
                </a:custGeom>
                <a:grpFill/>
                <a:ln>
                  <a:noFill/>
                </a:ln>
                <a:effectLst>
                  <a:outerShdw blurRad="57150" dist="123825" dir="1560000" algn="bl" rotWithShape="0">
                    <a:srgbClr val="000000">
                      <a:alpha val="24000"/>
                    </a:srgbClr>
                  </a:outerShdw>
                </a:effectLst>
              </p:spPr>
              <p:txBody>
                <a:bodyPr spcFirstLastPara="1" wrap="square" lIns="91401" tIns="45688" rIns="91401" bIns="45688" anchor="ctr" anchorCtr="0">
                  <a:noAutofit/>
                </a:bodyPr>
                <a:lstStyle/>
                <a:p>
                  <a:endParaRPr sz="1400" dirty="0">
                    <a:solidFill>
                      <a:srgbClr val="000000"/>
                    </a:solidFill>
                    <a:latin typeface="Arial"/>
                    <a:ea typeface="Arial"/>
                    <a:cs typeface="Arial"/>
                    <a:sym typeface="Arial"/>
                  </a:endParaRPr>
                </a:p>
              </p:txBody>
            </p:sp>
            <p:grpSp>
              <p:nvGrpSpPr>
                <p:cNvPr id="13" name="Google Shape;85;p2">
                  <a:extLst>
                    <a:ext uri="{FF2B5EF4-FFF2-40B4-BE49-F238E27FC236}">
                      <a16:creationId xmlns:a16="http://schemas.microsoft.com/office/drawing/2014/main" id="{057125EC-DB5E-4DCD-C731-9783607DE47E}"/>
                    </a:ext>
                  </a:extLst>
                </p:cNvPr>
                <p:cNvGrpSpPr/>
                <p:nvPr/>
              </p:nvGrpSpPr>
              <p:grpSpPr>
                <a:xfrm>
                  <a:off x="-791626" y="5556610"/>
                  <a:ext cx="2882348" cy="2743094"/>
                  <a:chOff x="6071039" y="4021724"/>
                  <a:chExt cx="2882348" cy="2743094"/>
                </a:xfrm>
                <a:grpFill/>
              </p:grpSpPr>
              <p:sp>
                <p:nvSpPr>
                  <p:cNvPr id="14" name="Google Shape;86;p2">
                    <a:extLst>
                      <a:ext uri="{FF2B5EF4-FFF2-40B4-BE49-F238E27FC236}">
                        <a16:creationId xmlns:a16="http://schemas.microsoft.com/office/drawing/2014/main" id="{48AC7447-F701-65B6-43AE-BAF832A2EC7B}"/>
                      </a:ext>
                    </a:extLst>
                  </p:cNvPr>
                  <p:cNvSpPr/>
                  <p:nvPr/>
                </p:nvSpPr>
                <p:spPr>
                  <a:xfrm>
                    <a:off x="6071039" y="4430249"/>
                    <a:ext cx="2434817" cy="2334569"/>
                  </a:xfrm>
                  <a:custGeom>
                    <a:avLst/>
                    <a:gdLst/>
                    <a:ahLst/>
                    <a:cxnLst/>
                    <a:rect l="l" t="t" r="r" b="b"/>
                    <a:pathLst>
                      <a:path w="2434817" h="2334569" extrusionOk="0">
                        <a:moveTo>
                          <a:pt x="1716207" y="12160"/>
                        </a:moveTo>
                        <a:cubicBezTo>
                          <a:pt x="1731725" y="-3337"/>
                          <a:pt x="1757866" y="-3541"/>
                          <a:pt x="1775362" y="8816"/>
                        </a:cubicBezTo>
                        <a:cubicBezTo>
                          <a:pt x="1822526" y="57468"/>
                          <a:pt x="1869241" y="106549"/>
                          <a:pt x="1915753" y="155834"/>
                        </a:cubicBezTo>
                        <a:cubicBezTo>
                          <a:pt x="2017463" y="262520"/>
                          <a:pt x="2118520" y="369796"/>
                          <a:pt x="2220271" y="476441"/>
                        </a:cubicBezTo>
                        <a:cubicBezTo>
                          <a:pt x="2233076" y="491041"/>
                          <a:pt x="2247493" y="504152"/>
                          <a:pt x="2260237" y="518833"/>
                        </a:cubicBezTo>
                        <a:cubicBezTo>
                          <a:pt x="2284706" y="543975"/>
                          <a:pt x="2308380" y="569851"/>
                          <a:pt x="2332870" y="594973"/>
                        </a:cubicBezTo>
                        <a:cubicBezTo>
                          <a:pt x="2345859" y="609838"/>
                          <a:pt x="2360438" y="623215"/>
                          <a:pt x="2373447" y="638059"/>
                        </a:cubicBezTo>
                        <a:cubicBezTo>
                          <a:pt x="2386824" y="652516"/>
                          <a:pt x="2401016" y="666199"/>
                          <a:pt x="2414087" y="680962"/>
                        </a:cubicBezTo>
                        <a:cubicBezTo>
                          <a:pt x="2419286" y="687181"/>
                          <a:pt x="2426403" y="691952"/>
                          <a:pt x="2430236" y="699252"/>
                        </a:cubicBezTo>
                        <a:cubicBezTo>
                          <a:pt x="2428585" y="706287"/>
                          <a:pt x="2434559" y="711935"/>
                          <a:pt x="2434579" y="718848"/>
                        </a:cubicBezTo>
                        <a:cubicBezTo>
                          <a:pt x="2436455" y="733550"/>
                          <a:pt x="2426933" y="746233"/>
                          <a:pt x="2417533" y="756408"/>
                        </a:cubicBezTo>
                        <a:cubicBezTo>
                          <a:pt x="2407256" y="766563"/>
                          <a:pt x="2395796" y="775453"/>
                          <a:pt x="2384193" y="784038"/>
                        </a:cubicBezTo>
                        <a:cubicBezTo>
                          <a:pt x="2352751" y="806570"/>
                          <a:pt x="2325447" y="834159"/>
                          <a:pt x="2296146" y="859280"/>
                        </a:cubicBezTo>
                        <a:cubicBezTo>
                          <a:pt x="1881945" y="1226765"/>
                          <a:pt x="1458181" y="1583301"/>
                          <a:pt x="1040412" y="1946728"/>
                        </a:cubicBezTo>
                        <a:cubicBezTo>
                          <a:pt x="984031" y="1996237"/>
                          <a:pt x="926936" y="2044951"/>
                          <a:pt x="871412" y="2095439"/>
                        </a:cubicBezTo>
                        <a:cubicBezTo>
                          <a:pt x="812237" y="2149883"/>
                          <a:pt x="754837" y="2206406"/>
                          <a:pt x="692237" y="2256996"/>
                        </a:cubicBezTo>
                        <a:cubicBezTo>
                          <a:pt x="662935" y="2280099"/>
                          <a:pt x="633083" y="2303671"/>
                          <a:pt x="598092" y="2317618"/>
                        </a:cubicBezTo>
                        <a:cubicBezTo>
                          <a:pt x="560267" y="2333238"/>
                          <a:pt x="518159" y="2338254"/>
                          <a:pt x="477724" y="2331872"/>
                        </a:cubicBezTo>
                        <a:cubicBezTo>
                          <a:pt x="430519" y="2324898"/>
                          <a:pt x="386210" y="2304915"/>
                          <a:pt x="345979" y="2279814"/>
                        </a:cubicBezTo>
                        <a:cubicBezTo>
                          <a:pt x="284459" y="2241275"/>
                          <a:pt x="231443" y="2190828"/>
                          <a:pt x="182321" y="2137750"/>
                        </a:cubicBezTo>
                        <a:cubicBezTo>
                          <a:pt x="132282" y="2082552"/>
                          <a:pt x="80917" y="2027313"/>
                          <a:pt x="43867" y="1962184"/>
                        </a:cubicBezTo>
                        <a:cubicBezTo>
                          <a:pt x="23802" y="1926847"/>
                          <a:pt x="8488" y="1888573"/>
                          <a:pt x="414" y="1848688"/>
                        </a:cubicBezTo>
                        <a:cubicBezTo>
                          <a:pt x="-361" y="1835088"/>
                          <a:pt x="210" y="1821426"/>
                          <a:pt x="108" y="1807825"/>
                        </a:cubicBezTo>
                        <a:cubicBezTo>
                          <a:pt x="4023" y="1766227"/>
                          <a:pt x="18704" y="1726119"/>
                          <a:pt x="39870" y="1690251"/>
                        </a:cubicBezTo>
                        <a:cubicBezTo>
                          <a:pt x="43989" y="1683563"/>
                          <a:pt x="47292" y="1676140"/>
                          <a:pt x="53267" y="1670859"/>
                        </a:cubicBezTo>
                        <a:cubicBezTo>
                          <a:pt x="79510" y="1646839"/>
                          <a:pt x="105264" y="1622268"/>
                          <a:pt x="129325" y="1596065"/>
                        </a:cubicBezTo>
                        <a:cubicBezTo>
                          <a:pt x="138114" y="1587195"/>
                          <a:pt x="145781" y="1577224"/>
                          <a:pt x="155527" y="1569374"/>
                        </a:cubicBezTo>
                        <a:cubicBezTo>
                          <a:pt x="167028" y="1559871"/>
                          <a:pt x="177713" y="1549390"/>
                          <a:pt x="187296" y="1537951"/>
                        </a:cubicBezTo>
                        <a:cubicBezTo>
                          <a:pt x="196962" y="1525859"/>
                          <a:pt x="209747" y="1516908"/>
                          <a:pt x="220574" y="1505938"/>
                        </a:cubicBezTo>
                        <a:cubicBezTo>
                          <a:pt x="233849" y="1493356"/>
                          <a:pt x="244717" y="1478491"/>
                          <a:pt x="258094" y="1465992"/>
                        </a:cubicBezTo>
                        <a:cubicBezTo>
                          <a:pt x="482638" y="1244648"/>
                          <a:pt x="705205" y="1021286"/>
                          <a:pt x="927793" y="797965"/>
                        </a:cubicBezTo>
                        <a:cubicBezTo>
                          <a:pt x="1041982" y="683755"/>
                          <a:pt x="1156212" y="569607"/>
                          <a:pt x="1271013" y="456029"/>
                        </a:cubicBezTo>
                        <a:cubicBezTo>
                          <a:pt x="1321664" y="405358"/>
                          <a:pt x="1373028" y="355461"/>
                          <a:pt x="1424210" y="305340"/>
                        </a:cubicBezTo>
                        <a:cubicBezTo>
                          <a:pt x="1522922" y="209014"/>
                          <a:pt x="1620023" y="111015"/>
                          <a:pt x="1716207" y="12160"/>
                        </a:cubicBezTo>
                        <a:close/>
                      </a:path>
                    </a:pathLst>
                  </a:custGeom>
                  <a:grpFill/>
                  <a:ln>
                    <a:noFill/>
                  </a:ln>
                  <a:effectLst>
                    <a:outerShdw blurRad="57150" dist="123825" dir="1560000" algn="bl" rotWithShape="0">
                      <a:srgbClr val="000000">
                        <a:alpha val="24000"/>
                      </a:srgbClr>
                    </a:outerShdw>
                  </a:effectLst>
                </p:spPr>
                <p:txBody>
                  <a:bodyPr spcFirstLastPara="1" wrap="square" lIns="91401" tIns="45688" rIns="91401" bIns="45688" anchor="ctr" anchorCtr="0">
                    <a:noAutofit/>
                  </a:bodyPr>
                  <a:lstStyle/>
                  <a:p>
                    <a:endParaRPr sz="1400" dirty="0">
                      <a:solidFill>
                        <a:srgbClr val="000000"/>
                      </a:solidFill>
                      <a:latin typeface="Arial"/>
                      <a:ea typeface="Arial"/>
                      <a:cs typeface="Arial"/>
                      <a:sym typeface="Arial"/>
                    </a:endParaRPr>
                  </a:p>
                </p:txBody>
              </p:sp>
              <p:sp>
                <p:nvSpPr>
                  <p:cNvPr id="15" name="Google Shape;87;p2">
                    <a:extLst>
                      <a:ext uri="{FF2B5EF4-FFF2-40B4-BE49-F238E27FC236}">
                        <a16:creationId xmlns:a16="http://schemas.microsoft.com/office/drawing/2014/main" id="{E7993EE5-C57A-FD3A-42EA-D14D7948E645}"/>
                      </a:ext>
                    </a:extLst>
                  </p:cNvPr>
                  <p:cNvSpPr/>
                  <p:nvPr/>
                </p:nvSpPr>
                <p:spPr>
                  <a:xfrm>
                    <a:off x="7842737" y="4021724"/>
                    <a:ext cx="1110650" cy="1111462"/>
                  </a:xfrm>
                  <a:custGeom>
                    <a:avLst/>
                    <a:gdLst/>
                    <a:ahLst/>
                    <a:cxnLst/>
                    <a:rect l="l" t="t" r="r" b="b"/>
                    <a:pathLst>
                      <a:path w="1110650" h="1111462" extrusionOk="0">
                        <a:moveTo>
                          <a:pt x="845135" y="16231"/>
                        </a:moveTo>
                        <a:cubicBezTo>
                          <a:pt x="861550" y="7911"/>
                          <a:pt x="879270" y="-1346"/>
                          <a:pt x="898192" y="163"/>
                        </a:cubicBezTo>
                        <a:cubicBezTo>
                          <a:pt x="960017" y="60602"/>
                          <a:pt x="1017010" y="125689"/>
                          <a:pt x="1077551" y="187392"/>
                        </a:cubicBezTo>
                        <a:cubicBezTo>
                          <a:pt x="1087196" y="197669"/>
                          <a:pt x="1098778" y="206621"/>
                          <a:pt x="1105303" y="219426"/>
                        </a:cubicBezTo>
                        <a:cubicBezTo>
                          <a:pt x="1110849" y="227297"/>
                          <a:pt x="1112399" y="237982"/>
                          <a:pt x="1108443" y="246873"/>
                        </a:cubicBezTo>
                        <a:cubicBezTo>
                          <a:pt x="1102774" y="259515"/>
                          <a:pt x="1092069" y="268772"/>
                          <a:pt x="1082139" y="278010"/>
                        </a:cubicBezTo>
                        <a:cubicBezTo>
                          <a:pt x="1051348" y="304864"/>
                          <a:pt x="1021537" y="333269"/>
                          <a:pt x="997088" y="366139"/>
                        </a:cubicBezTo>
                        <a:cubicBezTo>
                          <a:pt x="903983" y="494643"/>
                          <a:pt x="836183" y="643619"/>
                          <a:pt x="813814" y="801465"/>
                        </a:cubicBezTo>
                        <a:cubicBezTo>
                          <a:pt x="811796" y="814882"/>
                          <a:pt x="810450" y="828401"/>
                          <a:pt x="808941" y="841880"/>
                        </a:cubicBezTo>
                        <a:cubicBezTo>
                          <a:pt x="806678" y="859436"/>
                          <a:pt x="800928" y="876932"/>
                          <a:pt x="803476" y="894794"/>
                        </a:cubicBezTo>
                        <a:cubicBezTo>
                          <a:pt x="806963" y="916531"/>
                          <a:pt x="811225" y="938227"/>
                          <a:pt x="812530" y="960249"/>
                        </a:cubicBezTo>
                        <a:cubicBezTo>
                          <a:pt x="813182" y="973585"/>
                          <a:pt x="811021" y="987410"/>
                          <a:pt x="804312" y="999134"/>
                        </a:cubicBezTo>
                        <a:cubicBezTo>
                          <a:pt x="795707" y="1014407"/>
                          <a:pt x="782290" y="1026071"/>
                          <a:pt x="770443" y="1038713"/>
                        </a:cubicBezTo>
                        <a:cubicBezTo>
                          <a:pt x="751765" y="1058024"/>
                          <a:pt x="736125" y="1080535"/>
                          <a:pt x="714266" y="1096562"/>
                        </a:cubicBezTo>
                        <a:cubicBezTo>
                          <a:pt x="698810" y="1108063"/>
                          <a:pt x="677155" y="1116688"/>
                          <a:pt x="658538" y="1107777"/>
                        </a:cubicBezTo>
                        <a:cubicBezTo>
                          <a:pt x="654704" y="1100477"/>
                          <a:pt x="647588" y="1095706"/>
                          <a:pt x="642388" y="1089487"/>
                        </a:cubicBezTo>
                        <a:cubicBezTo>
                          <a:pt x="629317" y="1074724"/>
                          <a:pt x="615125" y="1061041"/>
                          <a:pt x="601749" y="1046584"/>
                        </a:cubicBezTo>
                        <a:cubicBezTo>
                          <a:pt x="588740" y="1031740"/>
                          <a:pt x="574160" y="1018363"/>
                          <a:pt x="561171" y="1003498"/>
                        </a:cubicBezTo>
                        <a:cubicBezTo>
                          <a:pt x="536682" y="978376"/>
                          <a:pt x="513008" y="952500"/>
                          <a:pt x="488539" y="927358"/>
                        </a:cubicBezTo>
                        <a:cubicBezTo>
                          <a:pt x="475794" y="912677"/>
                          <a:pt x="461378" y="899566"/>
                          <a:pt x="448572" y="884966"/>
                        </a:cubicBezTo>
                        <a:cubicBezTo>
                          <a:pt x="346822" y="778321"/>
                          <a:pt x="245764" y="671045"/>
                          <a:pt x="144054" y="564359"/>
                        </a:cubicBezTo>
                        <a:cubicBezTo>
                          <a:pt x="97543" y="515074"/>
                          <a:pt x="50827" y="465993"/>
                          <a:pt x="3663" y="417341"/>
                        </a:cubicBezTo>
                        <a:cubicBezTo>
                          <a:pt x="-1557" y="406941"/>
                          <a:pt x="-904" y="394462"/>
                          <a:pt x="3765" y="384022"/>
                        </a:cubicBezTo>
                        <a:cubicBezTo>
                          <a:pt x="11065" y="367424"/>
                          <a:pt x="24176" y="354353"/>
                          <a:pt x="37410" y="342322"/>
                        </a:cubicBezTo>
                        <a:cubicBezTo>
                          <a:pt x="55109" y="325949"/>
                          <a:pt x="75480" y="312695"/>
                          <a:pt x="92690" y="295750"/>
                        </a:cubicBezTo>
                        <a:cubicBezTo>
                          <a:pt x="106107" y="283107"/>
                          <a:pt x="123582" y="275318"/>
                          <a:pt x="141608" y="272035"/>
                        </a:cubicBezTo>
                        <a:cubicBezTo>
                          <a:pt x="165016" y="267631"/>
                          <a:pt x="188935" y="269364"/>
                          <a:pt x="212547" y="270587"/>
                        </a:cubicBezTo>
                        <a:cubicBezTo>
                          <a:pt x="256307" y="273993"/>
                          <a:pt x="300208" y="269629"/>
                          <a:pt x="343620" y="264266"/>
                        </a:cubicBezTo>
                        <a:cubicBezTo>
                          <a:pt x="434360" y="252093"/>
                          <a:pt x="523529" y="225972"/>
                          <a:pt x="605154" y="184252"/>
                        </a:cubicBezTo>
                        <a:cubicBezTo>
                          <a:pt x="643815" y="164595"/>
                          <a:pt x="680723" y="141329"/>
                          <a:pt x="714490" y="114046"/>
                        </a:cubicBezTo>
                        <a:cubicBezTo>
                          <a:pt x="755721" y="78566"/>
                          <a:pt x="797359" y="42760"/>
                          <a:pt x="845135" y="16231"/>
                        </a:cubicBezTo>
                        <a:close/>
                      </a:path>
                    </a:pathLst>
                  </a:custGeom>
                  <a:grpFill/>
                  <a:ln>
                    <a:noFill/>
                  </a:ln>
                  <a:effectLst>
                    <a:outerShdw blurRad="57150" dist="123825" dir="1560000" algn="bl" rotWithShape="0">
                      <a:srgbClr val="000000">
                        <a:alpha val="24000"/>
                      </a:srgbClr>
                    </a:outerShdw>
                  </a:effectLst>
                </p:spPr>
                <p:txBody>
                  <a:bodyPr spcFirstLastPara="1" wrap="square" lIns="91401" tIns="45688" rIns="91401" bIns="45688" anchor="ctr" anchorCtr="0">
                    <a:noAutofit/>
                  </a:bodyPr>
                  <a:lstStyle/>
                  <a:p>
                    <a:endParaRPr sz="1400" dirty="0">
                      <a:solidFill>
                        <a:srgbClr val="000000"/>
                      </a:solidFill>
                      <a:latin typeface="Arial"/>
                      <a:ea typeface="Arial"/>
                      <a:cs typeface="Arial"/>
                      <a:sym typeface="Arial"/>
                    </a:endParaRPr>
                  </a:p>
                </p:txBody>
              </p:sp>
            </p:grpSp>
          </p:grpSp>
          <p:grpSp>
            <p:nvGrpSpPr>
              <p:cNvPr id="7" name="Google Shape;88;p2">
                <a:extLst>
                  <a:ext uri="{FF2B5EF4-FFF2-40B4-BE49-F238E27FC236}">
                    <a16:creationId xmlns:a16="http://schemas.microsoft.com/office/drawing/2014/main" id="{AA67B692-E787-B0AF-521C-40698D11F7D9}"/>
                  </a:ext>
                </a:extLst>
              </p:cNvPr>
              <p:cNvGrpSpPr/>
              <p:nvPr/>
            </p:nvGrpSpPr>
            <p:grpSpPr>
              <a:xfrm rot="-5590069">
                <a:off x="9257503" y="2522922"/>
                <a:ext cx="2366959" cy="2315931"/>
                <a:chOff x="-791626" y="5425125"/>
                <a:chExt cx="2937916" cy="2874579"/>
              </a:xfrm>
              <a:grpFill/>
            </p:grpSpPr>
            <p:sp>
              <p:nvSpPr>
                <p:cNvPr id="8" name="Google Shape;89;p2">
                  <a:extLst>
                    <a:ext uri="{FF2B5EF4-FFF2-40B4-BE49-F238E27FC236}">
                      <a16:creationId xmlns:a16="http://schemas.microsoft.com/office/drawing/2014/main" id="{CAC73CC1-98BF-09FA-B4F4-0E3DF75A47B6}"/>
                    </a:ext>
                  </a:extLst>
                </p:cNvPr>
                <p:cNvSpPr/>
                <p:nvPr/>
              </p:nvSpPr>
              <p:spPr>
                <a:xfrm>
                  <a:off x="1862553" y="5425125"/>
                  <a:ext cx="283737" cy="362996"/>
                </a:xfrm>
                <a:custGeom>
                  <a:avLst/>
                  <a:gdLst/>
                  <a:ahLst/>
                  <a:cxnLst/>
                  <a:rect l="l" t="t" r="r" b="b"/>
                  <a:pathLst>
                    <a:path w="312658" h="399996" extrusionOk="0">
                      <a:moveTo>
                        <a:pt x="177360" y="11814"/>
                      </a:moveTo>
                      <a:cubicBezTo>
                        <a:pt x="187113" y="5160"/>
                        <a:pt x="198067" y="-2239"/>
                        <a:pt x="207987" y="640"/>
                      </a:cubicBezTo>
                      <a:cubicBezTo>
                        <a:pt x="222343" y="3434"/>
                        <a:pt x="230723" y="17014"/>
                        <a:pt x="236881" y="29086"/>
                      </a:cubicBezTo>
                      <a:cubicBezTo>
                        <a:pt x="253704" y="65137"/>
                        <a:pt x="259617" y="105042"/>
                        <a:pt x="275217" y="141582"/>
                      </a:cubicBezTo>
                      <a:cubicBezTo>
                        <a:pt x="291080" y="181141"/>
                        <a:pt x="312450" y="220393"/>
                        <a:pt x="312634" y="264091"/>
                      </a:cubicBezTo>
                      <a:cubicBezTo>
                        <a:pt x="313266" y="290110"/>
                        <a:pt x="301582" y="315272"/>
                        <a:pt x="283434" y="333522"/>
                      </a:cubicBezTo>
                      <a:cubicBezTo>
                        <a:pt x="261840" y="356645"/>
                        <a:pt x="233578" y="371898"/>
                        <a:pt x="210720" y="393573"/>
                      </a:cubicBezTo>
                      <a:cubicBezTo>
                        <a:pt x="208640" y="395164"/>
                        <a:pt x="207906" y="397631"/>
                        <a:pt x="207111" y="399996"/>
                      </a:cubicBezTo>
                      <a:cubicBezTo>
                        <a:pt x="200586" y="387191"/>
                        <a:pt x="189004" y="378239"/>
                        <a:pt x="179359" y="367962"/>
                      </a:cubicBezTo>
                      <a:cubicBezTo>
                        <a:pt x="118818" y="306259"/>
                        <a:pt x="61826" y="241172"/>
                        <a:pt x="0" y="180733"/>
                      </a:cubicBezTo>
                      <a:lnTo>
                        <a:pt x="2468" y="182079"/>
                      </a:lnTo>
                      <a:cubicBezTo>
                        <a:pt x="12948" y="164400"/>
                        <a:pt x="32197" y="155468"/>
                        <a:pt x="46023" y="140950"/>
                      </a:cubicBezTo>
                      <a:cubicBezTo>
                        <a:pt x="56707" y="131856"/>
                        <a:pt x="63742" y="119152"/>
                        <a:pt x="75365" y="111139"/>
                      </a:cubicBezTo>
                      <a:cubicBezTo>
                        <a:pt x="83216" y="104858"/>
                        <a:pt x="88701" y="96070"/>
                        <a:pt x="96877" y="90136"/>
                      </a:cubicBezTo>
                      <a:cubicBezTo>
                        <a:pt x="111702" y="80104"/>
                        <a:pt x="124303" y="67196"/>
                        <a:pt x="136456" y="54146"/>
                      </a:cubicBezTo>
                      <a:cubicBezTo>
                        <a:pt x="140840" y="49680"/>
                        <a:pt x="144062" y="43950"/>
                        <a:pt x="149466" y="40566"/>
                      </a:cubicBezTo>
                      <a:cubicBezTo>
                        <a:pt x="161150" y="33633"/>
                        <a:pt x="168654" y="21867"/>
                        <a:pt x="177360" y="11814"/>
                      </a:cubicBezTo>
                      <a:close/>
                    </a:path>
                  </a:pathLst>
                </a:custGeom>
                <a:grpFill/>
                <a:ln>
                  <a:noFill/>
                </a:ln>
              </p:spPr>
              <p:txBody>
                <a:bodyPr spcFirstLastPara="1" wrap="square" lIns="91401" tIns="45688" rIns="91401" bIns="45688" anchor="ctr" anchorCtr="0">
                  <a:noAutofit/>
                </a:bodyPr>
                <a:lstStyle/>
                <a:p>
                  <a:endParaRPr sz="1400" dirty="0">
                    <a:solidFill>
                      <a:srgbClr val="000000"/>
                    </a:solidFill>
                    <a:latin typeface="Arial"/>
                    <a:ea typeface="Arial"/>
                    <a:cs typeface="Arial"/>
                    <a:sym typeface="Arial"/>
                  </a:endParaRPr>
                </a:p>
              </p:txBody>
            </p:sp>
            <p:grpSp>
              <p:nvGrpSpPr>
                <p:cNvPr id="9" name="Google Shape;90;p2">
                  <a:extLst>
                    <a:ext uri="{FF2B5EF4-FFF2-40B4-BE49-F238E27FC236}">
                      <a16:creationId xmlns:a16="http://schemas.microsoft.com/office/drawing/2014/main" id="{5A541B84-E7B8-B01D-A5EA-45CEB0CB7E28}"/>
                    </a:ext>
                  </a:extLst>
                </p:cNvPr>
                <p:cNvGrpSpPr/>
                <p:nvPr/>
              </p:nvGrpSpPr>
              <p:grpSpPr>
                <a:xfrm>
                  <a:off x="-791626" y="5556610"/>
                  <a:ext cx="2882348" cy="2743094"/>
                  <a:chOff x="6071039" y="4021724"/>
                  <a:chExt cx="2882348" cy="2743094"/>
                </a:xfrm>
                <a:grpFill/>
              </p:grpSpPr>
              <p:sp>
                <p:nvSpPr>
                  <p:cNvPr id="10" name="Google Shape;91;p2">
                    <a:extLst>
                      <a:ext uri="{FF2B5EF4-FFF2-40B4-BE49-F238E27FC236}">
                        <a16:creationId xmlns:a16="http://schemas.microsoft.com/office/drawing/2014/main" id="{34A3E0A6-DA26-BCF8-3DC6-CF8542CE9095}"/>
                      </a:ext>
                    </a:extLst>
                  </p:cNvPr>
                  <p:cNvSpPr/>
                  <p:nvPr/>
                </p:nvSpPr>
                <p:spPr>
                  <a:xfrm>
                    <a:off x="6071039" y="4430249"/>
                    <a:ext cx="2434817" cy="2334569"/>
                  </a:xfrm>
                  <a:custGeom>
                    <a:avLst/>
                    <a:gdLst/>
                    <a:ahLst/>
                    <a:cxnLst/>
                    <a:rect l="l" t="t" r="r" b="b"/>
                    <a:pathLst>
                      <a:path w="2434817" h="2334569" extrusionOk="0">
                        <a:moveTo>
                          <a:pt x="1716207" y="12160"/>
                        </a:moveTo>
                        <a:cubicBezTo>
                          <a:pt x="1731725" y="-3337"/>
                          <a:pt x="1757866" y="-3541"/>
                          <a:pt x="1775362" y="8816"/>
                        </a:cubicBezTo>
                        <a:cubicBezTo>
                          <a:pt x="1822526" y="57468"/>
                          <a:pt x="1869241" y="106549"/>
                          <a:pt x="1915753" y="155834"/>
                        </a:cubicBezTo>
                        <a:cubicBezTo>
                          <a:pt x="2017463" y="262520"/>
                          <a:pt x="2118520" y="369796"/>
                          <a:pt x="2220271" y="476441"/>
                        </a:cubicBezTo>
                        <a:cubicBezTo>
                          <a:pt x="2233076" y="491041"/>
                          <a:pt x="2247493" y="504152"/>
                          <a:pt x="2260237" y="518833"/>
                        </a:cubicBezTo>
                        <a:cubicBezTo>
                          <a:pt x="2284706" y="543975"/>
                          <a:pt x="2308380" y="569851"/>
                          <a:pt x="2332870" y="594973"/>
                        </a:cubicBezTo>
                        <a:cubicBezTo>
                          <a:pt x="2345859" y="609838"/>
                          <a:pt x="2360438" y="623215"/>
                          <a:pt x="2373447" y="638059"/>
                        </a:cubicBezTo>
                        <a:cubicBezTo>
                          <a:pt x="2386824" y="652516"/>
                          <a:pt x="2401016" y="666199"/>
                          <a:pt x="2414087" y="680962"/>
                        </a:cubicBezTo>
                        <a:cubicBezTo>
                          <a:pt x="2419286" y="687181"/>
                          <a:pt x="2426403" y="691952"/>
                          <a:pt x="2430236" y="699252"/>
                        </a:cubicBezTo>
                        <a:cubicBezTo>
                          <a:pt x="2428585" y="706287"/>
                          <a:pt x="2434559" y="711935"/>
                          <a:pt x="2434579" y="718848"/>
                        </a:cubicBezTo>
                        <a:cubicBezTo>
                          <a:pt x="2436455" y="733550"/>
                          <a:pt x="2426933" y="746233"/>
                          <a:pt x="2417533" y="756408"/>
                        </a:cubicBezTo>
                        <a:cubicBezTo>
                          <a:pt x="2407256" y="766563"/>
                          <a:pt x="2395796" y="775453"/>
                          <a:pt x="2384193" y="784038"/>
                        </a:cubicBezTo>
                        <a:cubicBezTo>
                          <a:pt x="2352751" y="806570"/>
                          <a:pt x="2325447" y="834159"/>
                          <a:pt x="2296146" y="859280"/>
                        </a:cubicBezTo>
                        <a:cubicBezTo>
                          <a:pt x="1881945" y="1226765"/>
                          <a:pt x="1458181" y="1583301"/>
                          <a:pt x="1040412" y="1946728"/>
                        </a:cubicBezTo>
                        <a:cubicBezTo>
                          <a:pt x="984031" y="1996237"/>
                          <a:pt x="926936" y="2044951"/>
                          <a:pt x="871412" y="2095439"/>
                        </a:cubicBezTo>
                        <a:cubicBezTo>
                          <a:pt x="812237" y="2149883"/>
                          <a:pt x="754837" y="2206406"/>
                          <a:pt x="692237" y="2256996"/>
                        </a:cubicBezTo>
                        <a:cubicBezTo>
                          <a:pt x="662935" y="2280099"/>
                          <a:pt x="633083" y="2303671"/>
                          <a:pt x="598092" y="2317618"/>
                        </a:cubicBezTo>
                        <a:cubicBezTo>
                          <a:pt x="560267" y="2333238"/>
                          <a:pt x="518159" y="2338254"/>
                          <a:pt x="477724" y="2331872"/>
                        </a:cubicBezTo>
                        <a:cubicBezTo>
                          <a:pt x="430519" y="2324898"/>
                          <a:pt x="386210" y="2304915"/>
                          <a:pt x="345979" y="2279814"/>
                        </a:cubicBezTo>
                        <a:cubicBezTo>
                          <a:pt x="284459" y="2241275"/>
                          <a:pt x="231443" y="2190828"/>
                          <a:pt x="182321" y="2137750"/>
                        </a:cubicBezTo>
                        <a:cubicBezTo>
                          <a:pt x="132282" y="2082552"/>
                          <a:pt x="80917" y="2027313"/>
                          <a:pt x="43867" y="1962184"/>
                        </a:cubicBezTo>
                        <a:cubicBezTo>
                          <a:pt x="23802" y="1926847"/>
                          <a:pt x="8488" y="1888573"/>
                          <a:pt x="414" y="1848688"/>
                        </a:cubicBezTo>
                        <a:cubicBezTo>
                          <a:pt x="-361" y="1835088"/>
                          <a:pt x="210" y="1821426"/>
                          <a:pt x="108" y="1807825"/>
                        </a:cubicBezTo>
                        <a:cubicBezTo>
                          <a:pt x="4023" y="1766227"/>
                          <a:pt x="18704" y="1726119"/>
                          <a:pt x="39870" y="1690251"/>
                        </a:cubicBezTo>
                        <a:cubicBezTo>
                          <a:pt x="43989" y="1683563"/>
                          <a:pt x="47292" y="1676140"/>
                          <a:pt x="53267" y="1670859"/>
                        </a:cubicBezTo>
                        <a:cubicBezTo>
                          <a:pt x="79510" y="1646839"/>
                          <a:pt x="105264" y="1622268"/>
                          <a:pt x="129325" y="1596065"/>
                        </a:cubicBezTo>
                        <a:cubicBezTo>
                          <a:pt x="138114" y="1587195"/>
                          <a:pt x="145781" y="1577224"/>
                          <a:pt x="155527" y="1569374"/>
                        </a:cubicBezTo>
                        <a:cubicBezTo>
                          <a:pt x="167028" y="1559871"/>
                          <a:pt x="177713" y="1549390"/>
                          <a:pt x="187296" y="1537951"/>
                        </a:cubicBezTo>
                        <a:cubicBezTo>
                          <a:pt x="196962" y="1525859"/>
                          <a:pt x="209747" y="1516908"/>
                          <a:pt x="220574" y="1505938"/>
                        </a:cubicBezTo>
                        <a:cubicBezTo>
                          <a:pt x="233849" y="1493356"/>
                          <a:pt x="244717" y="1478491"/>
                          <a:pt x="258094" y="1465992"/>
                        </a:cubicBezTo>
                        <a:cubicBezTo>
                          <a:pt x="482638" y="1244648"/>
                          <a:pt x="705205" y="1021286"/>
                          <a:pt x="927793" y="797965"/>
                        </a:cubicBezTo>
                        <a:cubicBezTo>
                          <a:pt x="1041982" y="683755"/>
                          <a:pt x="1156212" y="569607"/>
                          <a:pt x="1271013" y="456029"/>
                        </a:cubicBezTo>
                        <a:cubicBezTo>
                          <a:pt x="1321664" y="405358"/>
                          <a:pt x="1373028" y="355461"/>
                          <a:pt x="1424210" y="305340"/>
                        </a:cubicBezTo>
                        <a:cubicBezTo>
                          <a:pt x="1522922" y="209014"/>
                          <a:pt x="1620023" y="111015"/>
                          <a:pt x="1716207" y="12160"/>
                        </a:cubicBezTo>
                        <a:close/>
                      </a:path>
                    </a:pathLst>
                  </a:custGeom>
                  <a:grpFill/>
                  <a:ln>
                    <a:noFill/>
                  </a:ln>
                </p:spPr>
                <p:txBody>
                  <a:bodyPr spcFirstLastPara="1" wrap="square" lIns="91401" tIns="45688" rIns="91401" bIns="45688" anchor="ctr" anchorCtr="0">
                    <a:noAutofit/>
                  </a:bodyPr>
                  <a:lstStyle/>
                  <a:p>
                    <a:endParaRPr sz="1400" dirty="0">
                      <a:solidFill>
                        <a:srgbClr val="000000"/>
                      </a:solidFill>
                      <a:latin typeface="Arial"/>
                      <a:ea typeface="Arial"/>
                      <a:cs typeface="Arial"/>
                      <a:sym typeface="Arial"/>
                    </a:endParaRPr>
                  </a:p>
                </p:txBody>
              </p:sp>
              <p:sp>
                <p:nvSpPr>
                  <p:cNvPr id="11" name="Google Shape;92;p2">
                    <a:extLst>
                      <a:ext uri="{FF2B5EF4-FFF2-40B4-BE49-F238E27FC236}">
                        <a16:creationId xmlns:a16="http://schemas.microsoft.com/office/drawing/2014/main" id="{1D5B28B7-6381-1B67-7EEF-20573E7E04B8}"/>
                      </a:ext>
                    </a:extLst>
                  </p:cNvPr>
                  <p:cNvSpPr/>
                  <p:nvPr/>
                </p:nvSpPr>
                <p:spPr>
                  <a:xfrm>
                    <a:off x="7842737" y="4021724"/>
                    <a:ext cx="1110650" cy="1111462"/>
                  </a:xfrm>
                  <a:custGeom>
                    <a:avLst/>
                    <a:gdLst/>
                    <a:ahLst/>
                    <a:cxnLst/>
                    <a:rect l="l" t="t" r="r" b="b"/>
                    <a:pathLst>
                      <a:path w="1110650" h="1111462" extrusionOk="0">
                        <a:moveTo>
                          <a:pt x="845135" y="16231"/>
                        </a:moveTo>
                        <a:cubicBezTo>
                          <a:pt x="861550" y="7911"/>
                          <a:pt x="879270" y="-1346"/>
                          <a:pt x="898192" y="163"/>
                        </a:cubicBezTo>
                        <a:cubicBezTo>
                          <a:pt x="960017" y="60602"/>
                          <a:pt x="1017010" y="125689"/>
                          <a:pt x="1077551" y="187392"/>
                        </a:cubicBezTo>
                        <a:cubicBezTo>
                          <a:pt x="1087196" y="197669"/>
                          <a:pt x="1098778" y="206621"/>
                          <a:pt x="1105303" y="219426"/>
                        </a:cubicBezTo>
                        <a:cubicBezTo>
                          <a:pt x="1110849" y="227297"/>
                          <a:pt x="1112399" y="237982"/>
                          <a:pt x="1108443" y="246873"/>
                        </a:cubicBezTo>
                        <a:cubicBezTo>
                          <a:pt x="1102774" y="259515"/>
                          <a:pt x="1092069" y="268772"/>
                          <a:pt x="1082139" y="278010"/>
                        </a:cubicBezTo>
                        <a:cubicBezTo>
                          <a:pt x="1051348" y="304864"/>
                          <a:pt x="1021537" y="333269"/>
                          <a:pt x="997088" y="366139"/>
                        </a:cubicBezTo>
                        <a:cubicBezTo>
                          <a:pt x="903983" y="494643"/>
                          <a:pt x="836183" y="643619"/>
                          <a:pt x="813814" y="801465"/>
                        </a:cubicBezTo>
                        <a:cubicBezTo>
                          <a:pt x="811796" y="814882"/>
                          <a:pt x="810450" y="828401"/>
                          <a:pt x="808941" y="841880"/>
                        </a:cubicBezTo>
                        <a:cubicBezTo>
                          <a:pt x="806678" y="859436"/>
                          <a:pt x="800928" y="876932"/>
                          <a:pt x="803476" y="894794"/>
                        </a:cubicBezTo>
                        <a:cubicBezTo>
                          <a:pt x="806963" y="916531"/>
                          <a:pt x="811225" y="938227"/>
                          <a:pt x="812530" y="960249"/>
                        </a:cubicBezTo>
                        <a:cubicBezTo>
                          <a:pt x="813182" y="973585"/>
                          <a:pt x="811021" y="987410"/>
                          <a:pt x="804312" y="999134"/>
                        </a:cubicBezTo>
                        <a:cubicBezTo>
                          <a:pt x="795707" y="1014407"/>
                          <a:pt x="782290" y="1026071"/>
                          <a:pt x="770443" y="1038713"/>
                        </a:cubicBezTo>
                        <a:cubicBezTo>
                          <a:pt x="751765" y="1058024"/>
                          <a:pt x="736125" y="1080535"/>
                          <a:pt x="714266" y="1096562"/>
                        </a:cubicBezTo>
                        <a:cubicBezTo>
                          <a:pt x="698810" y="1108063"/>
                          <a:pt x="677155" y="1116688"/>
                          <a:pt x="658538" y="1107777"/>
                        </a:cubicBezTo>
                        <a:cubicBezTo>
                          <a:pt x="654704" y="1100477"/>
                          <a:pt x="647588" y="1095706"/>
                          <a:pt x="642388" y="1089487"/>
                        </a:cubicBezTo>
                        <a:cubicBezTo>
                          <a:pt x="629317" y="1074724"/>
                          <a:pt x="615125" y="1061041"/>
                          <a:pt x="601749" y="1046584"/>
                        </a:cubicBezTo>
                        <a:cubicBezTo>
                          <a:pt x="588740" y="1031740"/>
                          <a:pt x="574160" y="1018363"/>
                          <a:pt x="561171" y="1003498"/>
                        </a:cubicBezTo>
                        <a:cubicBezTo>
                          <a:pt x="536682" y="978376"/>
                          <a:pt x="513008" y="952500"/>
                          <a:pt x="488539" y="927358"/>
                        </a:cubicBezTo>
                        <a:cubicBezTo>
                          <a:pt x="475794" y="912677"/>
                          <a:pt x="461378" y="899566"/>
                          <a:pt x="448572" y="884966"/>
                        </a:cubicBezTo>
                        <a:cubicBezTo>
                          <a:pt x="346822" y="778321"/>
                          <a:pt x="245764" y="671045"/>
                          <a:pt x="144054" y="564359"/>
                        </a:cubicBezTo>
                        <a:cubicBezTo>
                          <a:pt x="97543" y="515074"/>
                          <a:pt x="50827" y="465993"/>
                          <a:pt x="3663" y="417341"/>
                        </a:cubicBezTo>
                        <a:cubicBezTo>
                          <a:pt x="-1557" y="406941"/>
                          <a:pt x="-904" y="394462"/>
                          <a:pt x="3765" y="384022"/>
                        </a:cubicBezTo>
                        <a:cubicBezTo>
                          <a:pt x="11065" y="367424"/>
                          <a:pt x="24176" y="354353"/>
                          <a:pt x="37410" y="342322"/>
                        </a:cubicBezTo>
                        <a:cubicBezTo>
                          <a:pt x="55109" y="325949"/>
                          <a:pt x="75480" y="312695"/>
                          <a:pt x="92690" y="295750"/>
                        </a:cubicBezTo>
                        <a:cubicBezTo>
                          <a:pt x="106107" y="283107"/>
                          <a:pt x="123582" y="275318"/>
                          <a:pt x="141608" y="272035"/>
                        </a:cubicBezTo>
                        <a:cubicBezTo>
                          <a:pt x="165016" y="267631"/>
                          <a:pt x="188935" y="269364"/>
                          <a:pt x="212547" y="270587"/>
                        </a:cubicBezTo>
                        <a:cubicBezTo>
                          <a:pt x="256307" y="273993"/>
                          <a:pt x="300208" y="269629"/>
                          <a:pt x="343620" y="264266"/>
                        </a:cubicBezTo>
                        <a:cubicBezTo>
                          <a:pt x="434360" y="252093"/>
                          <a:pt x="523529" y="225972"/>
                          <a:pt x="605154" y="184252"/>
                        </a:cubicBezTo>
                        <a:cubicBezTo>
                          <a:pt x="643815" y="164595"/>
                          <a:pt x="680723" y="141329"/>
                          <a:pt x="714490" y="114046"/>
                        </a:cubicBezTo>
                        <a:cubicBezTo>
                          <a:pt x="755721" y="78566"/>
                          <a:pt x="797359" y="42760"/>
                          <a:pt x="845135" y="16231"/>
                        </a:cubicBezTo>
                        <a:close/>
                      </a:path>
                    </a:pathLst>
                  </a:custGeom>
                  <a:grpFill/>
                  <a:ln w="9525" cap="flat" cmpd="sng">
                    <a:solidFill>
                      <a:srgbClr val="262626"/>
                    </a:solidFill>
                    <a:prstDash val="solid"/>
                    <a:miter lim="8000"/>
                    <a:headEnd type="none" w="sm" len="sm"/>
                    <a:tailEnd type="none" w="sm" len="sm"/>
                  </a:ln>
                </p:spPr>
                <p:txBody>
                  <a:bodyPr spcFirstLastPara="1" wrap="square" lIns="91401" tIns="45688" rIns="91401" bIns="45688" anchor="ctr" anchorCtr="0">
                    <a:noAutofit/>
                  </a:bodyPr>
                  <a:lstStyle/>
                  <a:p>
                    <a:endParaRPr sz="1400" dirty="0">
                      <a:solidFill>
                        <a:srgbClr val="000000"/>
                      </a:solidFill>
                      <a:latin typeface="Arial"/>
                      <a:ea typeface="Arial"/>
                      <a:cs typeface="Arial"/>
                      <a:sym typeface="Arial"/>
                    </a:endParaRPr>
                  </a:p>
                </p:txBody>
              </p:sp>
            </p:grpSp>
          </p:grpSp>
        </p:grpSp>
        <p:pic>
          <p:nvPicPr>
            <p:cNvPr id="5" name="Picture 4">
              <a:extLst>
                <a:ext uri="{FF2B5EF4-FFF2-40B4-BE49-F238E27FC236}">
                  <a16:creationId xmlns:a16="http://schemas.microsoft.com/office/drawing/2014/main" id="{799E67F6-279B-49D6-19DE-3F3696037169}"/>
                </a:ext>
              </a:extLst>
            </p:cNvPr>
            <p:cNvPicPr>
              <a:picLocks noChangeAspect="1"/>
            </p:cNvPicPr>
            <p:nvPr userDrawn="1"/>
          </p:nvPicPr>
          <p:blipFill>
            <a:blip r:embed="rId2"/>
            <a:stretch>
              <a:fillRect/>
            </a:stretch>
          </p:blipFill>
          <p:spPr>
            <a:xfrm>
              <a:off x="9628668" y="3682897"/>
              <a:ext cx="527178" cy="493167"/>
            </a:xfrm>
            <a:prstGeom prst="rect">
              <a:avLst/>
            </a:prstGeom>
            <a:grpFill/>
            <a:ln>
              <a:noFill/>
            </a:ln>
            <a:effectLst>
              <a:softEdge rad="112500"/>
            </a:effectLst>
          </p:spPr>
        </p:pic>
      </p:grpSp>
    </p:spTree>
    <p:extLst>
      <p:ext uri="{BB962C8B-B14F-4D97-AF65-F5344CB8AC3E}">
        <p14:creationId xmlns:p14="http://schemas.microsoft.com/office/powerpoint/2010/main" val="2729722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10" presetClass="entr" presetSubtype="0" fill="hold"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700"/>
                                        <p:tgtEl>
                                          <p:spTgt spid="3"/>
                                        </p:tgtEl>
                                      </p:cBhvr>
                                    </p:animEffect>
                                  </p:childTnLst>
                                </p:cTn>
                              </p:par>
                              <p:par>
                                <p:cTn id="13" presetID="10" presetClass="entr" presetSubtype="0"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800"/>
                                        <p:tgtEl>
                                          <p:spTgt spid="3"/>
                                        </p:tgtEl>
                                      </p:cBhvr>
                                    </p:animEffect>
                                  </p:childTnLst>
                                </p:cTn>
                              </p:par>
                            </p:childTnLst>
                          </p:cTn>
                        </p:par>
                        <p:par>
                          <p:cTn id="16" fill="hold">
                            <p:stCondLst>
                              <p:cond delay="800"/>
                            </p:stCondLst>
                            <p:childTnLst>
                              <p:par>
                                <p:cTn id="17" presetID="0" presetClass="path" presetSubtype="0" accel="50000" decel="50000" fill="hold" nodeType="afterEffect">
                                  <p:stCondLst>
                                    <p:cond delay="0"/>
                                  </p:stCondLst>
                                  <p:childTnLst>
                                    <p:animMotion origin="layout" path="M 0.01419 -0.08935 L 0.01419 -0.08912 C 0.01627 -0.09213 0.01719 -0.09491 0.02122 -0.09769 C 0.02891 -0.10324 0.0375 -0.1044 0.04974 -0.10926 C 0.05599 -0.11158 0.06302 -0.11366 0.06601 -0.11667 C 0.06732 -0.11759 0.06797 -0.11875 0.0694 -0.11968 C 0.07409 -0.12199 0.08021 -0.12384 0.08424 -0.12616 C 0.08763 -0.12847 0.09127 -0.13033 0.09492 -0.13241 C 0.09622 -0.13333 0.09779 -0.13403 0.09831 -0.13472 C 0.09961 -0.13634 0.10052 -0.13773 0.10208 -0.13912 C 0.10976 -0.14583 0.10547 -0.13982 0.11094 -0.14583 C 0.12604 -0.16204 0.10573 -0.14167 0.11836 -0.1537 C 0.11953 -0.15486 0.12018 -0.15625 0.12174 -0.15741 C 0.13125 -0.16389 0.12904 -0.15903 0.13463 -0.1669 C 0.14818 -0.18634 0.1306 -0.16574 0.14167 -0.17847 C 0.1457 -0.18889 0.14049 -0.17778 0.14726 -0.18658 C 0.14779 -0.18796 0.14818 -0.18912 0.14883 -0.19028 C 0.1543 -0.2007 0.14752 -0.18796 0.15247 -0.19583 C 0.15768 -0.2044 0.15312 -0.19977 0.15989 -0.20556 C 0.16328 -0.21435 0.15989 -0.21111 0.1651 -0.21505 C 0.1681 -0.22107 0.16536 -0.21667 0.16849 -0.2206 C 0.1694 -0.2213 0.16966 -0.22222 0.17057 -0.22292 C 0.17187 -0.22431 0.1737 -0.2257 0.17578 -0.22708 C 0.17643 -0.22755 0.17643 -0.22801 0.1776 -0.22847 C 0.17891 -0.22894 0.18008 -0.22917 0.18138 -0.22986 C 0.1832 -0.23079 0.18437 -0.23148 0.18685 -0.23218 C 0.18737 -0.23241 0.197 -0.23357 0.19948 -0.23357 C 0.23151 -0.2338 0.26419 -0.23403 0.29661 -0.23403 L 0.50169 -0.2338 C 0.51016 -0.2338 0.51862 -0.23357 0.52721 -0.23357 C 0.56315 -0.23333 0.59909 -0.23357 0.63516 -0.23357 L 0.60091 -0.21204 " pathEditMode="relative" rAng="0" ptsTypes="AAAAAAAAAAAAAAAAAAAAAAAAAAAAAAAA">
                                      <p:cBhvr>
                                        <p:cTn id="18" dur="1900" fill="hold"/>
                                        <p:tgtEl>
                                          <p:spTgt spid="3"/>
                                        </p:tgtEl>
                                        <p:attrNameLst>
                                          <p:attrName>ppt_x</p:attrName>
                                          <p:attrName>ppt_y</p:attrName>
                                        </p:attrNameLst>
                                      </p:cBhvr>
                                      <p:rCtr x="31042" y="-7222"/>
                                    </p:animMotion>
                                  </p:childTnLst>
                                </p:cTn>
                              </p:par>
                              <p:par>
                                <p:cTn id="19" presetID="22" presetClass="entr" presetSubtype="8" fill="hold" grpId="0" nodeType="withEffect">
                                  <p:stCondLst>
                                    <p:cond delay="400"/>
                                  </p:stCondLst>
                                  <p:childTnLst>
                                    <p:set>
                                      <p:cBhvr>
                                        <p:cTn id="20" dur="1" fill="hold">
                                          <p:stCondLst>
                                            <p:cond delay="0"/>
                                          </p:stCondLst>
                                        </p:cTn>
                                        <p:tgtEl>
                                          <p:spTgt spid="16"/>
                                        </p:tgtEl>
                                        <p:attrNameLst>
                                          <p:attrName>style.visibility</p:attrName>
                                        </p:attrNameLst>
                                      </p:cBhvr>
                                      <p:to>
                                        <p:strVal val="visible"/>
                                      </p:to>
                                    </p:set>
                                    <p:animEffect transition="in" filter="wipe(left)">
                                      <p:cBhvr>
                                        <p:cTn id="21" dur="1700"/>
                                        <p:tgtEl>
                                          <p:spTgt spid="16"/>
                                        </p:tgtEl>
                                      </p:cBhvr>
                                    </p:animEffect>
                                  </p:childTnLst>
                                </p:cTn>
                              </p:par>
                            </p:childTnLst>
                          </p:cTn>
                        </p:par>
                        <p:par>
                          <p:cTn id="22" fill="hold">
                            <p:stCondLst>
                              <p:cond delay="2900"/>
                            </p:stCondLst>
                            <p:childTnLst>
                              <p:par>
                                <p:cTn id="23" presetID="10" presetClass="exit" presetSubtype="0" fill="hold" nodeType="afterEffect">
                                  <p:stCondLst>
                                    <p:cond delay="0"/>
                                  </p:stCondLst>
                                  <p:childTnLst>
                                    <p:animEffect transition="out" filter="fade">
                                      <p:cBhvr>
                                        <p:cTn id="24" dur="800"/>
                                        <p:tgtEl>
                                          <p:spTgt spid="3"/>
                                        </p:tgtEl>
                                      </p:cBhvr>
                                    </p:animEffect>
                                    <p:set>
                                      <p:cBhvr>
                                        <p:cTn id="25" dur="1" fill="hold">
                                          <p:stCondLst>
                                            <p:cond delay="7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BF25976-3505-B066-B42C-8B6BE28B3CDC}"/>
              </a:ext>
            </a:extLst>
          </p:cNvPr>
          <p:cNvSpPr txBox="1"/>
          <p:nvPr/>
        </p:nvSpPr>
        <p:spPr>
          <a:xfrm>
            <a:off x="-1" y="838580"/>
            <a:ext cx="12191997" cy="967957"/>
          </a:xfrm>
          <a:prstGeom prst="rect">
            <a:avLst/>
          </a:prstGeom>
          <a:noFill/>
        </p:spPr>
        <p:txBody>
          <a:bodyPr wrap="square" rtlCol="0">
            <a:spAutoFit/>
          </a:bodyPr>
          <a:lstStyle/>
          <a:p>
            <a:pPr algn="ctr">
              <a:lnSpc>
                <a:spcPct val="150000"/>
              </a:lnSpc>
            </a:pPr>
            <a:r>
              <a:rPr lang="el-GR" sz="2000" dirty="0"/>
              <a:t>Το Εθνικό Κέντρο Δημόσιας Διοίκησης και Αυτοδιοίκησης (ΕΚΔΔΑ) αποτελεί έναν από τους </a:t>
            </a:r>
            <a:r>
              <a:rPr lang="el-GR" sz="2000" b="1" dirty="0"/>
              <a:t>σημαντικούς Δικαιούχους </a:t>
            </a:r>
            <a:r>
              <a:rPr lang="el-GR" sz="2000" dirty="0"/>
              <a:t>των Έργων του Επιχειρησιακού Προγράμματος «Μεταρρύθμιση Δημόσιου Τομέα».</a:t>
            </a:r>
          </a:p>
        </p:txBody>
      </p:sp>
      <p:sp>
        <p:nvSpPr>
          <p:cNvPr id="3" name="TextBox 2">
            <a:extLst>
              <a:ext uri="{FF2B5EF4-FFF2-40B4-BE49-F238E27FC236}">
                <a16:creationId xmlns:a16="http://schemas.microsoft.com/office/drawing/2014/main" id="{C7F0E99C-32DD-6BEC-2EE5-D6ABB4AF64F3}"/>
              </a:ext>
            </a:extLst>
          </p:cNvPr>
          <p:cNvSpPr txBox="1"/>
          <p:nvPr/>
        </p:nvSpPr>
        <p:spPr>
          <a:xfrm>
            <a:off x="-2" y="3327401"/>
            <a:ext cx="12191999" cy="2692019"/>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lang="el-GR" sz="2300" b="1" dirty="0"/>
              <a:t>Δράσεις Συνεχιζόμενης Κατάρτισης </a:t>
            </a:r>
            <a:r>
              <a:rPr lang="el-GR" sz="2300" dirty="0"/>
              <a:t>(απευθύνονται στα στελέχη της δημόσιας διοίκησης σε κεντρικό και περιφερειακό επίπεδο),</a:t>
            </a:r>
          </a:p>
          <a:p>
            <a:pPr marL="342900" indent="-342900">
              <a:lnSpc>
                <a:spcPct val="150000"/>
              </a:lnSpc>
              <a:buFont typeface="Wingdings" panose="05000000000000000000" pitchFamily="2" charset="2"/>
              <a:buChar char="Ø"/>
            </a:pPr>
            <a:r>
              <a:rPr lang="el-GR" sz="2300" b="1" dirty="0"/>
              <a:t>Δράσεις Παραγωγής Στελεχών «Ταχείας Εξέλιξης» </a:t>
            </a:r>
            <a:r>
              <a:rPr lang="el-GR" sz="2300" dirty="0"/>
              <a:t>(ενίσχυση της δημόσιας διοίκησης με νέα, πλήρως καταρτισμένα στελέχη),</a:t>
            </a:r>
          </a:p>
          <a:p>
            <a:pPr marL="342900" indent="-342900">
              <a:lnSpc>
                <a:spcPct val="150000"/>
              </a:lnSpc>
              <a:buFont typeface="Wingdings" panose="05000000000000000000" pitchFamily="2" charset="2"/>
              <a:buChar char="Ø"/>
            </a:pPr>
            <a:r>
              <a:rPr lang="el-GR" sz="2300" b="1" dirty="0"/>
              <a:t>Μελέτες</a:t>
            </a:r>
            <a:r>
              <a:rPr lang="el-GR" sz="2300" dirty="0"/>
              <a:t> για το σχεδιασμό των προγραμμάτων και την υποστήριξη των πιο πάνω Δράσεων.</a:t>
            </a:r>
            <a:endParaRPr lang="en-US" sz="2300" dirty="0"/>
          </a:p>
        </p:txBody>
      </p:sp>
      <p:sp>
        <p:nvSpPr>
          <p:cNvPr id="5" name="TextBox 4">
            <a:extLst>
              <a:ext uri="{FF2B5EF4-FFF2-40B4-BE49-F238E27FC236}">
                <a16:creationId xmlns:a16="http://schemas.microsoft.com/office/drawing/2014/main" id="{DBDE5EAC-C7AC-681F-3828-94DAF805BEAD}"/>
              </a:ext>
            </a:extLst>
          </p:cNvPr>
          <p:cNvSpPr txBox="1"/>
          <p:nvPr/>
        </p:nvSpPr>
        <p:spPr>
          <a:xfrm>
            <a:off x="0" y="2039196"/>
            <a:ext cx="12192000" cy="1055545"/>
          </a:xfrm>
          <a:prstGeom prst="rect">
            <a:avLst/>
          </a:prstGeom>
          <a:noFill/>
        </p:spPr>
        <p:txBody>
          <a:bodyPr wrap="square">
            <a:spAutoFit/>
          </a:bodyPr>
          <a:lstStyle/>
          <a:p>
            <a:pPr>
              <a:lnSpc>
                <a:spcPct val="150000"/>
              </a:lnSpc>
            </a:pPr>
            <a:r>
              <a:rPr lang="el-GR" sz="2200" dirty="0"/>
              <a:t>Ως θεσμικά αρμόδιος Φορέας για την Ανάπτυξη του Ανθρώπινου Δυναμικού της Δημόσιας Διοίκησης της χώρας, σχεδίασε και υλοποίησε δράσεις που κατανέμονται </a:t>
            </a:r>
            <a:r>
              <a:rPr lang="el-GR" sz="2200" b="1" dirty="0"/>
              <a:t>στις εξής Κατηγορίες</a:t>
            </a:r>
            <a:r>
              <a:rPr lang="el-GR" sz="2200" dirty="0"/>
              <a:t>: </a:t>
            </a:r>
            <a:endParaRPr lang="en-US" sz="2200" dirty="0"/>
          </a:p>
        </p:txBody>
      </p:sp>
      <p:sp>
        <p:nvSpPr>
          <p:cNvPr id="4" name="TextBox 3">
            <a:extLst>
              <a:ext uri="{FF2B5EF4-FFF2-40B4-BE49-F238E27FC236}">
                <a16:creationId xmlns:a16="http://schemas.microsoft.com/office/drawing/2014/main" id="{E4476EB3-8700-6612-2A40-1B3F16F53A59}"/>
              </a:ext>
            </a:extLst>
          </p:cNvPr>
          <p:cNvSpPr txBox="1"/>
          <p:nvPr/>
        </p:nvSpPr>
        <p:spPr>
          <a:xfrm>
            <a:off x="1651000" y="0"/>
            <a:ext cx="10540999" cy="568361"/>
          </a:xfrm>
          <a:prstGeom prst="rect">
            <a:avLst/>
          </a:prstGeom>
          <a:solidFill>
            <a:schemeClr val="accent1">
              <a:lumMod val="20000"/>
              <a:lumOff val="80000"/>
            </a:schemeClr>
          </a:solidFill>
        </p:spPr>
        <p:txBody>
          <a:bodyPr wrap="square" rtlCol="0">
            <a:spAutoFit/>
          </a:bodyPr>
          <a:lstStyle/>
          <a:p>
            <a:pPr algn="ctr">
              <a:lnSpc>
                <a:spcPct val="150000"/>
              </a:lnSpc>
            </a:pPr>
            <a:r>
              <a:rPr lang="el-GR" sz="2300" b="1" dirty="0">
                <a:effectLst>
                  <a:outerShdw blurRad="38100" dist="38100" dir="2700000" algn="tl">
                    <a:srgbClr val="000000">
                      <a:alpha val="43137"/>
                    </a:srgbClr>
                  </a:outerShdw>
                </a:effectLst>
              </a:rPr>
              <a:t>Εισαγωγικά</a:t>
            </a:r>
          </a:p>
        </p:txBody>
      </p:sp>
    </p:spTree>
    <p:extLst>
      <p:ext uri="{BB962C8B-B14F-4D97-AF65-F5344CB8AC3E}">
        <p14:creationId xmlns:p14="http://schemas.microsoft.com/office/powerpoint/2010/main" val="8319300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left)">
                                      <p:cBhvr>
                                        <p:cTn id="10" dur="500"/>
                                        <p:tgtEl>
                                          <p:spTgt spid="2"/>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par>
                                <p:cTn id="14" presetID="42" presetClass="entr" presetSubtype="0" fill="hold" grpId="0"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1000"/>
                                        <p:tgtEl>
                                          <p:spTgt spid="3"/>
                                        </p:tgtEl>
                                      </p:cBhvr>
                                    </p:animEffect>
                                    <p:anim calcmode="lin" valueType="num">
                                      <p:cBhvr>
                                        <p:cTn id="17" dur="1000" fill="hold"/>
                                        <p:tgtEl>
                                          <p:spTgt spid="3"/>
                                        </p:tgtEl>
                                        <p:attrNameLst>
                                          <p:attrName>ppt_x</p:attrName>
                                        </p:attrNameLst>
                                      </p:cBhvr>
                                      <p:tavLst>
                                        <p:tav tm="0">
                                          <p:val>
                                            <p:strVal val="#ppt_x"/>
                                          </p:val>
                                        </p:tav>
                                        <p:tav tm="100000">
                                          <p:val>
                                            <p:strVal val="#ppt_x"/>
                                          </p:val>
                                        </p:tav>
                                      </p:tavLst>
                                    </p:anim>
                                    <p:anim calcmode="lin" valueType="num">
                                      <p:cBhvr>
                                        <p:cTn id="18"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14B80E4-72D7-FABD-7A43-8A3A8C4868E6}"/>
              </a:ext>
            </a:extLst>
          </p:cNvPr>
          <p:cNvSpPr txBox="1"/>
          <p:nvPr/>
        </p:nvSpPr>
        <p:spPr>
          <a:xfrm>
            <a:off x="1651001" y="94251"/>
            <a:ext cx="10210800" cy="568361"/>
          </a:xfrm>
          <a:prstGeom prst="rect">
            <a:avLst/>
          </a:prstGeom>
          <a:noFill/>
        </p:spPr>
        <p:txBody>
          <a:bodyPr wrap="square" rtlCol="0">
            <a:spAutoFit/>
          </a:bodyPr>
          <a:lstStyle/>
          <a:p>
            <a:pPr algn="ctr">
              <a:lnSpc>
                <a:spcPct val="150000"/>
              </a:lnSpc>
            </a:pPr>
            <a:r>
              <a:rPr lang="el-GR" sz="2300" b="1" dirty="0">
                <a:effectLst>
                  <a:outerShdw blurRad="38100" dist="38100" dir="2700000" algn="tl">
                    <a:srgbClr val="000000">
                      <a:alpha val="43137"/>
                    </a:srgbClr>
                  </a:outerShdw>
                </a:effectLst>
              </a:rPr>
              <a:t>Οι Δράσεις Συνεχιζόμενης Κατάρτισης σε Αριθμούς</a:t>
            </a:r>
          </a:p>
        </p:txBody>
      </p:sp>
      <p:grpSp>
        <p:nvGrpSpPr>
          <p:cNvPr id="12" name="Group 11">
            <a:extLst>
              <a:ext uri="{FF2B5EF4-FFF2-40B4-BE49-F238E27FC236}">
                <a16:creationId xmlns:a16="http://schemas.microsoft.com/office/drawing/2014/main" id="{FE1E529E-BFAF-B225-8028-C56A0A9EF4E1}"/>
              </a:ext>
            </a:extLst>
          </p:cNvPr>
          <p:cNvGrpSpPr/>
          <p:nvPr/>
        </p:nvGrpSpPr>
        <p:grpSpPr>
          <a:xfrm>
            <a:off x="51243" y="941582"/>
            <a:ext cx="1959301" cy="3140096"/>
            <a:chOff x="242032" y="1351383"/>
            <a:chExt cx="1959301" cy="3140096"/>
          </a:xfrm>
        </p:grpSpPr>
        <p:pic>
          <p:nvPicPr>
            <p:cNvPr id="6" name="Graphic 5">
              <a:extLst>
                <a:ext uri="{FF2B5EF4-FFF2-40B4-BE49-F238E27FC236}">
                  <a16:creationId xmlns:a16="http://schemas.microsoft.com/office/drawing/2014/main" id="{77036BD5-9D3F-8E8A-704D-6C549E62053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42032" y="1351383"/>
              <a:ext cx="1959301" cy="3140096"/>
            </a:xfrm>
            <a:prstGeom prst="rect">
              <a:avLst/>
            </a:prstGeom>
          </p:spPr>
        </p:pic>
        <p:sp>
          <p:nvSpPr>
            <p:cNvPr id="8" name="TextBox 7">
              <a:extLst>
                <a:ext uri="{FF2B5EF4-FFF2-40B4-BE49-F238E27FC236}">
                  <a16:creationId xmlns:a16="http://schemas.microsoft.com/office/drawing/2014/main" id="{14924B8B-67AA-77C4-557C-8F63C7F5A7E9}"/>
                </a:ext>
              </a:extLst>
            </p:cNvPr>
            <p:cNvSpPr txBox="1"/>
            <p:nvPr/>
          </p:nvSpPr>
          <p:spPr>
            <a:xfrm>
              <a:off x="242032" y="3075057"/>
              <a:ext cx="1959301" cy="769441"/>
            </a:xfrm>
            <a:prstGeom prst="rect">
              <a:avLst/>
            </a:prstGeom>
            <a:noFill/>
          </p:spPr>
          <p:txBody>
            <a:bodyPr wrap="square">
              <a:spAutoFit/>
            </a:bodyPr>
            <a:lstStyle/>
            <a:p>
              <a:pPr algn="ctr"/>
              <a:r>
                <a:rPr lang="el-GR" sz="2400" b="1" dirty="0">
                  <a:solidFill>
                    <a:srgbClr val="002060"/>
                  </a:solidFill>
                  <a:effectLst>
                    <a:outerShdw blurRad="38100" dist="38100" dir="2700000" algn="tl">
                      <a:srgbClr val="000000">
                        <a:alpha val="43137"/>
                      </a:srgbClr>
                    </a:outerShdw>
                  </a:effectLst>
                </a:rPr>
                <a:t>14.319</a:t>
              </a:r>
              <a:r>
                <a:rPr lang="el-GR" sz="2000" b="1" dirty="0"/>
                <a:t> </a:t>
              </a:r>
              <a:r>
                <a:rPr lang="el-GR" sz="2000" b="1" dirty="0">
                  <a:effectLst>
                    <a:outerShdw blurRad="38100" dist="38100" dir="2700000" algn="tl">
                      <a:srgbClr val="000000">
                        <a:alpha val="43137"/>
                      </a:srgbClr>
                    </a:outerShdw>
                  </a:effectLst>
                </a:rPr>
                <a:t>Προγράμματα</a:t>
              </a:r>
              <a:r>
                <a:rPr lang="el-GR" sz="2000" b="1" dirty="0"/>
                <a:t> </a:t>
              </a:r>
              <a:endParaRPr lang="en-US" sz="2000" dirty="0"/>
            </a:p>
          </p:txBody>
        </p:sp>
        <p:grpSp>
          <p:nvGrpSpPr>
            <p:cNvPr id="9" name="Group 8" descr="pencil and paper icon">
              <a:extLst>
                <a:ext uri="{FF2B5EF4-FFF2-40B4-BE49-F238E27FC236}">
                  <a16:creationId xmlns:a16="http://schemas.microsoft.com/office/drawing/2014/main" id="{AD06067D-57E2-5510-3FC0-C4D0B405FDF9}"/>
                </a:ext>
              </a:extLst>
            </p:cNvPr>
            <p:cNvGrpSpPr/>
            <p:nvPr/>
          </p:nvGrpSpPr>
          <p:grpSpPr>
            <a:xfrm>
              <a:off x="844550" y="1952364"/>
              <a:ext cx="908049" cy="828313"/>
              <a:chOff x="2765425" y="8172450"/>
              <a:chExt cx="628650" cy="631825"/>
            </a:xfrm>
          </p:grpSpPr>
          <p:sp>
            <p:nvSpPr>
              <p:cNvPr id="10" name="Oval 169">
                <a:extLst>
                  <a:ext uri="{FF2B5EF4-FFF2-40B4-BE49-F238E27FC236}">
                    <a16:creationId xmlns:a16="http://schemas.microsoft.com/office/drawing/2014/main" id="{A2D58488-5F46-B87B-6F6F-DD967CB36806}"/>
                  </a:ext>
                </a:extLst>
              </p:cNvPr>
              <p:cNvSpPr>
                <a:spLocks noChangeArrowheads="1"/>
              </p:cNvSpPr>
              <p:nvPr/>
            </p:nvSpPr>
            <p:spPr bwMode="auto">
              <a:xfrm>
                <a:off x="2765425" y="8172450"/>
                <a:ext cx="628650" cy="631825"/>
              </a:xfrm>
              <a:prstGeom prst="ellipse">
                <a:avLst/>
              </a:pr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Freeform 192">
                <a:extLst>
                  <a:ext uri="{FF2B5EF4-FFF2-40B4-BE49-F238E27FC236}">
                    <a16:creationId xmlns:a16="http://schemas.microsoft.com/office/drawing/2014/main" id="{A041E05A-3205-27B8-A44C-BC9A06AF2820}"/>
                  </a:ext>
                </a:extLst>
              </p:cNvPr>
              <p:cNvSpPr>
                <a:spLocks noEditPoints="1"/>
              </p:cNvSpPr>
              <p:nvPr/>
            </p:nvSpPr>
            <p:spPr bwMode="auto">
              <a:xfrm>
                <a:off x="2905125" y="8248650"/>
                <a:ext cx="457200" cy="454025"/>
              </a:xfrm>
              <a:custGeom>
                <a:avLst/>
                <a:gdLst>
                  <a:gd name="T0" fmla="*/ 115 w 144"/>
                  <a:gd name="T1" fmla="*/ 38 h 143"/>
                  <a:gd name="T2" fmla="*/ 110 w 144"/>
                  <a:gd name="T3" fmla="*/ 0 h 143"/>
                  <a:gd name="T4" fmla="*/ 0 w 144"/>
                  <a:gd name="T5" fmla="*/ 143 h 143"/>
                  <a:gd name="T6" fmla="*/ 110 w 144"/>
                  <a:gd name="T7" fmla="*/ 87 h 143"/>
                  <a:gd name="T8" fmla="*/ 137 w 144"/>
                  <a:gd name="T9" fmla="*/ 38 h 143"/>
                  <a:gd name="T10" fmla="*/ 5 w 144"/>
                  <a:gd name="T11" fmla="*/ 138 h 143"/>
                  <a:gd name="T12" fmla="*/ 106 w 144"/>
                  <a:gd name="T13" fmla="*/ 5 h 143"/>
                  <a:gd name="T14" fmla="*/ 97 w 144"/>
                  <a:gd name="T15" fmla="*/ 55 h 143"/>
                  <a:gd name="T16" fmla="*/ 64 w 144"/>
                  <a:gd name="T17" fmla="*/ 60 h 143"/>
                  <a:gd name="T18" fmla="*/ 74 w 144"/>
                  <a:gd name="T19" fmla="*/ 78 h 143"/>
                  <a:gd name="T20" fmla="*/ 14 w 144"/>
                  <a:gd name="T21" fmla="*/ 83 h 143"/>
                  <a:gd name="T22" fmla="*/ 51 w 144"/>
                  <a:gd name="T23" fmla="*/ 101 h 143"/>
                  <a:gd name="T24" fmla="*/ 14 w 144"/>
                  <a:gd name="T25" fmla="*/ 106 h 143"/>
                  <a:gd name="T26" fmla="*/ 46 w 144"/>
                  <a:gd name="T27" fmla="*/ 129 h 143"/>
                  <a:gd name="T28" fmla="*/ 106 w 144"/>
                  <a:gd name="T29" fmla="*/ 92 h 143"/>
                  <a:gd name="T30" fmla="*/ 52 w 144"/>
                  <a:gd name="T31" fmla="*/ 111 h 143"/>
                  <a:gd name="T32" fmla="*/ 51 w 144"/>
                  <a:gd name="T33" fmla="*/ 124 h 143"/>
                  <a:gd name="T34" fmla="*/ 69 w 144"/>
                  <a:gd name="T35" fmla="*/ 122 h 143"/>
                  <a:gd name="T36" fmla="*/ 116 w 144"/>
                  <a:gd name="T37" fmla="*/ 42 h 143"/>
                  <a:gd name="T38" fmla="*/ 69 w 144"/>
                  <a:gd name="T39" fmla="*/ 122 h 143"/>
                  <a:gd name="T40" fmla="*/ 120 w 144"/>
                  <a:gd name="T41" fmla="*/ 39 h 143"/>
                  <a:gd name="T42" fmla="*/ 136 w 144"/>
                  <a:gd name="T43" fmla="*/ 55 h 143"/>
                  <a:gd name="T44" fmla="*/ 120 w 144"/>
                  <a:gd name="T45" fmla="*/ 52 h 143"/>
                  <a:gd name="T46" fmla="*/ 66 w 144"/>
                  <a:gd name="T47" fmla="*/ 112 h 143"/>
                  <a:gd name="T48" fmla="*/ 55 w 144"/>
                  <a:gd name="T49" fmla="*/ 14 h 143"/>
                  <a:gd name="T50" fmla="*/ 14 w 144"/>
                  <a:gd name="T51" fmla="*/ 60 h 143"/>
                  <a:gd name="T52" fmla="*/ 55 w 144"/>
                  <a:gd name="T53" fmla="*/ 14 h 143"/>
                  <a:gd name="T54" fmla="*/ 18 w 144"/>
                  <a:gd name="T55" fmla="*/ 55 h 143"/>
                  <a:gd name="T56" fmla="*/ 50 w 144"/>
                  <a:gd name="T57" fmla="*/ 19 h 143"/>
                  <a:gd name="T58" fmla="*/ 34 w 144"/>
                  <a:gd name="T59" fmla="*/ 44 h 143"/>
                  <a:gd name="T60" fmla="*/ 48 w 144"/>
                  <a:gd name="T61" fmla="*/ 53 h 143"/>
                  <a:gd name="T62" fmla="*/ 44 w 144"/>
                  <a:gd name="T63" fmla="*/ 33 h 143"/>
                  <a:gd name="T64" fmla="*/ 25 w 144"/>
                  <a:gd name="T65" fmla="*/ 33 h 143"/>
                  <a:gd name="T66" fmla="*/ 21 w 144"/>
                  <a:gd name="T67" fmla="*/ 53 h 143"/>
                  <a:gd name="T68" fmla="*/ 34 w 144"/>
                  <a:gd name="T69" fmla="*/ 44 h 143"/>
                  <a:gd name="T70" fmla="*/ 39 w 144"/>
                  <a:gd name="T71" fmla="*/ 33 h 143"/>
                  <a:gd name="T72" fmla="*/ 30 w 144"/>
                  <a:gd name="T73" fmla="*/ 33 h 143"/>
                  <a:gd name="T74" fmla="*/ 64 w 144"/>
                  <a:gd name="T75" fmla="*/ 14 h 143"/>
                  <a:gd name="T76" fmla="*/ 97 w 144"/>
                  <a:gd name="T77" fmla="*/ 19 h 143"/>
                  <a:gd name="T78" fmla="*/ 64 w 144"/>
                  <a:gd name="T79" fmla="*/ 14 h 143"/>
                  <a:gd name="T80" fmla="*/ 97 w 144"/>
                  <a:gd name="T81" fmla="*/ 35 h 143"/>
                  <a:gd name="T82" fmla="*/ 64 w 144"/>
                  <a:gd name="T83" fmla="*/ 39 h 143"/>
                  <a:gd name="T84" fmla="*/ 14 w 144"/>
                  <a:gd name="T85" fmla="*/ 124 h 143"/>
                  <a:gd name="T86" fmla="*/ 18 w 144"/>
                  <a:gd name="T87" fmla="*/ 129 h 143"/>
                  <a:gd name="T88" fmla="*/ 14 w 144"/>
                  <a:gd name="T89" fmla="*/ 124 h 143"/>
                  <a:gd name="T90" fmla="*/ 28 w 144"/>
                  <a:gd name="T91" fmla="*/ 124 h 143"/>
                  <a:gd name="T92" fmla="*/ 23 w 144"/>
                  <a:gd name="T93" fmla="*/ 129 h 143"/>
                  <a:gd name="T94" fmla="*/ 32 w 144"/>
                  <a:gd name="T95" fmla="*/ 124 h 143"/>
                  <a:gd name="T96" fmla="*/ 37 w 144"/>
                  <a:gd name="T97" fmla="*/ 129 h 143"/>
                  <a:gd name="T98" fmla="*/ 32 w 144"/>
                  <a:gd name="T99" fmla="*/ 124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4" h="143">
                    <a:moveTo>
                      <a:pt x="137" y="38"/>
                    </a:moveTo>
                    <a:cubicBezTo>
                      <a:pt x="129" y="29"/>
                      <a:pt x="118" y="35"/>
                      <a:pt x="115" y="38"/>
                    </a:cubicBezTo>
                    <a:cubicBezTo>
                      <a:pt x="110" y="42"/>
                      <a:pt x="110" y="42"/>
                      <a:pt x="110" y="42"/>
                    </a:cubicBezTo>
                    <a:cubicBezTo>
                      <a:pt x="110" y="0"/>
                      <a:pt x="110" y="0"/>
                      <a:pt x="110" y="0"/>
                    </a:cubicBezTo>
                    <a:cubicBezTo>
                      <a:pt x="0" y="0"/>
                      <a:pt x="0" y="0"/>
                      <a:pt x="0" y="0"/>
                    </a:cubicBezTo>
                    <a:cubicBezTo>
                      <a:pt x="0" y="143"/>
                      <a:pt x="0" y="143"/>
                      <a:pt x="0" y="143"/>
                    </a:cubicBezTo>
                    <a:cubicBezTo>
                      <a:pt x="110" y="143"/>
                      <a:pt x="110" y="143"/>
                      <a:pt x="110" y="143"/>
                    </a:cubicBezTo>
                    <a:cubicBezTo>
                      <a:pt x="110" y="87"/>
                      <a:pt x="110" y="87"/>
                      <a:pt x="110" y="87"/>
                    </a:cubicBezTo>
                    <a:cubicBezTo>
                      <a:pt x="137" y="60"/>
                      <a:pt x="137" y="60"/>
                      <a:pt x="137" y="60"/>
                    </a:cubicBezTo>
                    <a:cubicBezTo>
                      <a:pt x="144" y="54"/>
                      <a:pt x="144" y="44"/>
                      <a:pt x="137" y="38"/>
                    </a:cubicBezTo>
                    <a:close/>
                    <a:moveTo>
                      <a:pt x="106" y="138"/>
                    </a:moveTo>
                    <a:cubicBezTo>
                      <a:pt x="5" y="138"/>
                      <a:pt x="5" y="138"/>
                      <a:pt x="5" y="138"/>
                    </a:cubicBezTo>
                    <a:cubicBezTo>
                      <a:pt x="5" y="5"/>
                      <a:pt x="5" y="5"/>
                      <a:pt x="5" y="5"/>
                    </a:cubicBezTo>
                    <a:cubicBezTo>
                      <a:pt x="106" y="5"/>
                      <a:pt x="106" y="5"/>
                      <a:pt x="106" y="5"/>
                    </a:cubicBezTo>
                    <a:cubicBezTo>
                      <a:pt x="106" y="47"/>
                      <a:pt x="106" y="47"/>
                      <a:pt x="106" y="47"/>
                    </a:cubicBezTo>
                    <a:cubicBezTo>
                      <a:pt x="97" y="55"/>
                      <a:pt x="97" y="55"/>
                      <a:pt x="97" y="55"/>
                    </a:cubicBezTo>
                    <a:cubicBezTo>
                      <a:pt x="64" y="55"/>
                      <a:pt x="64" y="55"/>
                      <a:pt x="64" y="55"/>
                    </a:cubicBezTo>
                    <a:cubicBezTo>
                      <a:pt x="64" y="60"/>
                      <a:pt x="64" y="60"/>
                      <a:pt x="64" y="60"/>
                    </a:cubicBezTo>
                    <a:cubicBezTo>
                      <a:pt x="92" y="60"/>
                      <a:pt x="92" y="60"/>
                      <a:pt x="92" y="60"/>
                    </a:cubicBezTo>
                    <a:cubicBezTo>
                      <a:pt x="74" y="78"/>
                      <a:pt x="74" y="78"/>
                      <a:pt x="74" y="78"/>
                    </a:cubicBezTo>
                    <a:cubicBezTo>
                      <a:pt x="14" y="78"/>
                      <a:pt x="14" y="78"/>
                      <a:pt x="14" y="78"/>
                    </a:cubicBezTo>
                    <a:cubicBezTo>
                      <a:pt x="14" y="83"/>
                      <a:pt x="14" y="83"/>
                      <a:pt x="14" y="83"/>
                    </a:cubicBezTo>
                    <a:cubicBezTo>
                      <a:pt x="69" y="83"/>
                      <a:pt x="69" y="83"/>
                      <a:pt x="69" y="83"/>
                    </a:cubicBezTo>
                    <a:cubicBezTo>
                      <a:pt x="51" y="101"/>
                      <a:pt x="51" y="101"/>
                      <a:pt x="51" y="101"/>
                    </a:cubicBezTo>
                    <a:cubicBezTo>
                      <a:pt x="14" y="101"/>
                      <a:pt x="14" y="101"/>
                      <a:pt x="14" y="101"/>
                    </a:cubicBezTo>
                    <a:cubicBezTo>
                      <a:pt x="14" y="106"/>
                      <a:pt x="14" y="106"/>
                      <a:pt x="14" y="106"/>
                    </a:cubicBezTo>
                    <a:cubicBezTo>
                      <a:pt x="47" y="106"/>
                      <a:pt x="47" y="106"/>
                      <a:pt x="47" y="106"/>
                    </a:cubicBezTo>
                    <a:cubicBezTo>
                      <a:pt x="46" y="129"/>
                      <a:pt x="46" y="129"/>
                      <a:pt x="46" y="129"/>
                    </a:cubicBezTo>
                    <a:cubicBezTo>
                      <a:pt x="70" y="127"/>
                      <a:pt x="70" y="127"/>
                      <a:pt x="70" y="127"/>
                    </a:cubicBezTo>
                    <a:cubicBezTo>
                      <a:pt x="106" y="92"/>
                      <a:pt x="106" y="92"/>
                      <a:pt x="106" y="92"/>
                    </a:cubicBezTo>
                    <a:cubicBezTo>
                      <a:pt x="106" y="138"/>
                      <a:pt x="106" y="138"/>
                      <a:pt x="106" y="138"/>
                    </a:cubicBezTo>
                    <a:close/>
                    <a:moveTo>
                      <a:pt x="52" y="111"/>
                    </a:moveTo>
                    <a:cubicBezTo>
                      <a:pt x="64" y="123"/>
                      <a:pt x="64" y="123"/>
                      <a:pt x="64" y="123"/>
                    </a:cubicBezTo>
                    <a:cubicBezTo>
                      <a:pt x="51" y="124"/>
                      <a:pt x="51" y="124"/>
                      <a:pt x="51" y="124"/>
                    </a:cubicBezTo>
                    <a:lnTo>
                      <a:pt x="52" y="111"/>
                    </a:lnTo>
                    <a:close/>
                    <a:moveTo>
                      <a:pt x="69" y="122"/>
                    </a:moveTo>
                    <a:cubicBezTo>
                      <a:pt x="53" y="106"/>
                      <a:pt x="53" y="106"/>
                      <a:pt x="53" y="106"/>
                    </a:cubicBezTo>
                    <a:cubicBezTo>
                      <a:pt x="116" y="42"/>
                      <a:pt x="116" y="42"/>
                      <a:pt x="116" y="42"/>
                    </a:cubicBezTo>
                    <a:cubicBezTo>
                      <a:pt x="133" y="59"/>
                      <a:pt x="133" y="59"/>
                      <a:pt x="133" y="59"/>
                    </a:cubicBezTo>
                    <a:lnTo>
                      <a:pt x="69" y="122"/>
                    </a:lnTo>
                    <a:close/>
                    <a:moveTo>
                      <a:pt x="136" y="55"/>
                    </a:moveTo>
                    <a:cubicBezTo>
                      <a:pt x="120" y="39"/>
                      <a:pt x="120" y="39"/>
                      <a:pt x="120" y="39"/>
                    </a:cubicBezTo>
                    <a:cubicBezTo>
                      <a:pt x="122" y="38"/>
                      <a:pt x="128" y="35"/>
                      <a:pt x="134" y="41"/>
                    </a:cubicBezTo>
                    <a:cubicBezTo>
                      <a:pt x="138" y="45"/>
                      <a:pt x="139" y="51"/>
                      <a:pt x="136" y="55"/>
                    </a:cubicBezTo>
                    <a:close/>
                    <a:moveTo>
                      <a:pt x="63" y="109"/>
                    </a:moveTo>
                    <a:cubicBezTo>
                      <a:pt x="120" y="52"/>
                      <a:pt x="120" y="52"/>
                      <a:pt x="120" y="52"/>
                    </a:cubicBezTo>
                    <a:cubicBezTo>
                      <a:pt x="123" y="55"/>
                      <a:pt x="123" y="55"/>
                      <a:pt x="123" y="55"/>
                    </a:cubicBezTo>
                    <a:cubicBezTo>
                      <a:pt x="66" y="112"/>
                      <a:pt x="66" y="112"/>
                      <a:pt x="66" y="112"/>
                    </a:cubicBezTo>
                    <a:lnTo>
                      <a:pt x="63" y="109"/>
                    </a:lnTo>
                    <a:close/>
                    <a:moveTo>
                      <a:pt x="55" y="14"/>
                    </a:moveTo>
                    <a:cubicBezTo>
                      <a:pt x="14" y="14"/>
                      <a:pt x="14" y="14"/>
                      <a:pt x="14" y="14"/>
                    </a:cubicBezTo>
                    <a:cubicBezTo>
                      <a:pt x="14" y="60"/>
                      <a:pt x="14" y="60"/>
                      <a:pt x="14" y="60"/>
                    </a:cubicBezTo>
                    <a:cubicBezTo>
                      <a:pt x="55" y="60"/>
                      <a:pt x="55" y="60"/>
                      <a:pt x="55" y="60"/>
                    </a:cubicBezTo>
                    <a:cubicBezTo>
                      <a:pt x="55" y="14"/>
                      <a:pt x="55" y="14"/>
                      <a:pt x="55" y="14"/>
                    </a:cubicBezTo>
                    <a:close/>
                    <a:moveTo>
                      <a:pt x="50" y="55"/>
                    </a:moveTo>
                    <a:cubicBezTo>
                      <a:pt x="18" y="55"/>
                      <a:pt x="18" y="55"/>
                      <a:pt x="18" y="55"/>
                    </a:cubicBezTo>
                    <a:cubicBezTo>
                      <a:pt x="18" y="19"/>
                      <a:pt x="18" y="19"/>
                      <a:pt x="18" y="19"/>
                    </a:cubicBezTo>
                    <a:cubicBezTo>
                      <a:pt x="50" y="19"/>
                      <a:pt x="50" y="19"/>
                      <a:pt x="50" y="19"/>
                    </a:cubicBezTo>
                    <a:cubicBezTo>
                      <a:pt x="50" y="55"/>
                      <a:pt x="50" y="55"/>
                      <a:pt x="50" y="55"/>
                    </a:cubicBezTo>
                    <a:close/>
                    <a:moveTo>
                      <a:pt x="34" y="44"/>
                    </a:moveTo>
                    <a:cubicBezTo>
                      <a:pt x="39" y="44"/>
                      <a:pt x="44" y="48"/>
                      <a:pt x="44" y="53"/>
                    </a:cubicBezTo>
                    <a:cubicBezTo>
                      <a:pt x="48" y="53"/>
                      <a:pt x="48" y="53"/>
                      <a:pt x="48" y="53"/>
                    </a:cubicBezTo>
                    <a:cubicBezTo>
                      <a:pt x="48" y="47"/>
                      <a:pt x="44" y="42"/>
                      <a:pt x="39" y="40"/>
                    </a:cubicBezTo>
                    <a:cubicBezTo>
                      <a:pt x="42" y="39"/>
                      <a:pt x="44" y="36"/>
                      <a:pt x="44" y="33"/>
                    </a:cubicBezTo>
                    <a:cubicBezTo>
                      <a:pt x="44" y="27"/>
                      <a:pt x="39" y="23"/>
                      <a:pt x="34" y="23"/>
                    </a:cubicBezTo>
                    <a:cubicBezTo>
                      <a:pt x="29" y="23"/>
                      <a:pt x="25" y="27"/>
                      <a:pt x="25" y="33"/>
                    </a:cubicBezTo>
                    <a:cubicBezTo>
                      <a:pt x="25" y="36"/>
                      <a:pt x="27" y="39"/>
                      <a:pt x="29" y="40"/>
                    </a:cubicBezTo>
                    <a:cubicBezTo>
                      <a:pt x="24" y="42"/>
                      <a:pt x="21" y="47"/>
                      <a:pt x="21" y="53"/>
                    </a:cubicBezTo>
                    <a:cubicBezTo>
                      <a:pt x="25" y="53"/>
                      <a:pt x="25" y="53"/>
                      <a:pt x="25" y="53"/>
                    </a:cubicBezTo>
                    <a:cubicBezTo>
                      <a:pt x="25" y="48"/>
                      <a:pt x="29" y="44"/>
                      <a:pt x="34" y="44"/>
                    </a:cubicBezTo>
                    <a:close/>
                    <a:moveTo>
                      <a:pt x="34" y="28"/>
                    </a:moveTo>
                    <a:cubicBezTo>
                      <a:pt x="37" y="28"/>
                      <a:pt x="39" y="30"/>
                      <a:pt x="39" y="33"/>
                    </a:cubicBezTo>
                    <a:cubicBezTo>
                      <a:pt x="39" y="35"/>
                      <a:pt x="37" y="37"/>
                      <a:pt x="34" y="37"/>
                    </a:cubicBezTo>
                    <a:cubicBezTo>
                      <a:pt x="32" y="37"/>
                      <a:pt x="30" y="35"/>
                      <a:pt x="30" y="33"/>
                    </a:cubicBezTo>
                    <a:cubicBezTo>
                      <a:pt x="30" y="30"/>
                      <a:pt x="32" y="28"/>
                      <a:pt x="34" y="28"/>
                    </a:cubicBezTo>
                    <a:close/>
                    <a:moveTo>
                      <a:pt x="64" y="14"/>
                    </a:moveTo>
                    <a:cubicBezTo>
                      <a:pt x="97" y="14"/>
                      <a:pt x="97" y="14"/>
                      <a:pt x="97" y="14"/>
                    </a:cubicBezTo>
                    <a:cubicBezTo>
                      <a:pt x="97" y="19"/>
                      <a:pt x="97" y="19"/>
                      <a:pt x="97" y="19"/>
                    </a:cubicBezTo>
                    <a:cubicBezTo>
                      <a:pt x="64" y="19"/>
                      <a:pt x="64" y="19"/>
                      <a:pt x="64" y="19"/>
                    </a:cubicBezTo>
                    <a:lnTo>
                      <a:pt x="64" y="14"/>
                    </a:lnTo>
                    <a:close/>
                    <a:moveTo>
                      <a:pt x="64" y="35"/>
                    </a:moveTo>
                    <a:cubicBezTo>
                      <a:pt x="97" y="35"/>
                      <a:pt x="97" y="35"/>
                      <a:pt x="97" y="35"/>
                    </a:cubicBezTo>
                    <a:cubicBezTo>
                      <a:pt x="97" y="39"/>
                      <a:pt x="97" y="39"/>
                      <a:pt x="97" y="39"/>
                    </a:cubicBezTo>
                    <a:cubicBezTo>
                      <a:pt x="64" y="39"/>
                      <a:pt x="64" y="39"/>
                      <a:pt x="64" y="39"/>
                    </a:cubicBezTo>
                    <a:lnTo>
                      <a:pt x="64" y="35"/>
                    </a:lnTo>
                    <a:close/>
                    <a:moveTo>
                      <a:pt x="14" y="124"/>
                    </a:moveTo>
                    <a:cubicBezTo>
                      <a:pt x="18" y="124"/>
                      <a:pt x="18" y="124"/>
                      <a:pt x="18" y="124"/>
                    </a:cubicBezTo>
                    <a:cubicBezTo>
                      <a:pt x="18" y="129"/>
                      <a:pt x="18" y="129"/>
                      <a:pt x="18" y="129"/>
                    </a:cubicBezTo>
                    <a:cubicBezTo>
                      <a:pt x="14" y="129"/>
                      <a:pt x="14" y="129"/>
                      <a:pt x="14" y="129"/>
                    </a:cubicBezTo>
                    <a:lnTo>
                      <a:pt x="14" y="124"/>
                    </a:lnTo>
                    <a:close/>
                    <a:moveTo>
                      <a:pt x="23" y="124"/>
                    </a:moveTo>
                    <a:cubicBezTo>
                      <a:pt x="28" y="124"/>
                      <a:pt x="28" y="124"/>
                      <a:pt x="28" y="124"/>
                    </a:cubicBezTo>
                    <a:cubicBezTo>
                      <a:pt x="28" y="129"/>
                      <a:pt x="28" y="129"/>
                      <a:pt x="28" y="129"/>
                    </a:cubicBezTo>
                    <a:cubicBezTo>
                      <a:pt x="23" y="129"/>
                      <a:pt x="23" y="129"/>
                      <a:pt x="23" y="129"/>
                    </a:cubicBezTo>
                    <a:lnTo>
                      <a:pt x="23" y="124"/>
                    </a:lnTo>
                    <a:close/>
                    <a:moveTo>
                      <a:pt x="32" y="124"/>
                    </a:moveTo>
                    <a:cubicBezTo>
                      <a:pt x="37" y="124"/>
                      <a:pt x="37" y="124"/>
                      <a:pt x="37" y="124"/>
                    </a:cubicBezTo>
                    <a:cubicBezTo>
                      <a:pt x="37" y="129"/>
                      <a:pt x="37" y="129"/>
                      <a:pt x="37" y="129"/>
                    </a:cubicBezTo>
                    <a:cubicBezTo>
                      <a:pt x="32" y="129"/>
                      <a:pt x="32" y="129"/>
                      <a:pt x="32" y="129"/>
                    </a:cubicBezTo>
                    <a:lnTo>
                      <a:pt x="32" y="124"/>
                    </a:lnTo>
                    <a:close/>
                  </a:path>
                </a:pathLst>
              </a:custGeom>
              <a:solidFill>
                <a:schemeClr val="tx2">
                  <a:alpha val="50000"/>
                </a:schemeClr>
              </a:solidFill>
              <a:ln>
                <a:noFill/>
              </a:ln>
            </p:spPr>
            <p:txBody>
              <a:bodyPr vert="horz" wrap="square" lIns="91440" tIns="45720" rIns="91440" bIns="45720" numCol="1" anchor="t" anchorCtr="0" compatLnSpc="1">
                <a:prstTxWarp prst="textNoShape">
                  <a:avLst/>
                </a:prstTxWarp>
              </a:bodyPr>
              <a:lstStyle/>
              <a:p>
                <a:endParaRPr lang="en-US"/>
              </a:p>
            </p:txBody>
          </p:sp>
        </p:grpSp>
      </p:grpSp>
      <p:grpSp>
        <p:nvGrpSpPr>
          <p:cNvPr id="23" name="Group 22">
            <a:extLst>
              <a:ext uri="{FF2B5EF4-FFF2-40B4-BE49-F238E27FC236}">
                <a16:creationId xmlns:a16="http://schemas.microsoft.com/office/drawing/2014/main" id="{F67EDE67-76E6-F86F-4887-CDE393498ABA}"/>
              </a:ext>
            </a:extLst>
          </p:cNvPr>
          <p:cNvGrpSpPr/>
          <p:nvPr/>
        </p:nvGrpSpPr>
        <p:grpSpPr>
          <a:xfrm>
            <a:off x="2109334" y="3788690"/>
            <a:ext cx="1925251" cy="2615163"/>
            <a:chOff x="51242" y="3616304"/>
            <a:chExt cx="1966402" cy="2615163"/>
          </a:xfrm>
        </p:grpSpPr>
        <p:pic>
          <p:nvPicPr>
            <p:cNvPr id="5" name="Graphic 4">
              <a:extLst>
                <a:ext uri="{FF2B5EF4-FFF2-40B4-BE49-F238E27FC236}">
                  <a16:creationId xmlns:a16="http://schemas.microsoft.com/office/drawing/2014/main" id="{F7F9AA29-3579-B4C1-B0C6-3373D0304FB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8343" y="3616304"/>
              <a:ext cx="1959301" cy="2615163"/>
            </a:xfrm>
            <a:prstGeom prst="rect">
              <a:avLst/>
            </a:prstGeom>
          </p:spPr>
        </p:pic>
        <p:sp>
          <p:nvSpPr>
            <p:cNvPr id="21" name="TextBox 20">
              <a:extLst>
                <a:ext uri="{FF2B5EF4-FFF2-40B4-BE49-F238E27FC236}">
                  <a16:creationId xmlns:a16="http://schemas.microsoft.com/office/drawing/2014/main" id="{ED94B9E5-B0FE-9E8A-F7A1-729A0AC8A904}"/>
                </a:ext>
              </a:extLst>
            </p:cNvPr>
            <p:cNvSpPr txBox="1"/>
            <p:nvPr/>
          </p:nvSpPr>
          <p:spPr>
            <a:xfrm>
              <a:off x="51242" y="4892149"/>
              <a:ext cx="1959301" cy="769441"/>
            </a:xfrm>
            <a:prstGeom prst="rect">
              <a:avLst/>
            </a:prstGeom>
            <a:noFill/>
          </p:spPr>
          <p:txBody>
            <a:bodyPr wrap="square">
              <a:spAutoFit/>
            </a:bodyPr>
            <a:lstStyle/>
            <a:p>
              <a:pPr algn="ctr"/>
              <a:r>
                <a:rPr lang="el-GR" sz="2400" b="1" dirty="0">
                  <a:solidFill>
                    <a:srgbClr val="002060"/>
                  </a:solidFill>
                  <a:effectLst>
                    <a:outerShdw blurRad="38100" dist="38100" dir="2700000" algn="tl">
                      <a:srgbClr val="000000">
                        <a:alpha val="43137"/>
                      </a:srgbClr>
                    </a:outerShdw>
                  </a:effectLst>
                </a:rPr>
                <a:t>9</a:t>
              </a:r>
              <a:r>
                <a:rPr lang="el-GR" sz="2400" b="1" dirty="0"/>
                <a:t> </a:t>
              </a:r>
              <a:r>
                <a:rPr lang="el-GR" sz="2400" b="1" dirty="0">
                  <a:effectLst>
                    <a:outerShdw blurRad="38100" dist="38100" dir="2700000" algn="tl">
                      <a:srgbClr val="000000">
                        <a:alpha val="43137"/>
                      </a:srgbClr>
                    </a:outerShdw>
                  </a:effectLst>
                </a:rPr>
                <a:t>Τομείς </a:t>
              </a:r>
              <a:r>
                <a:rPr lang="el-GR" sz="2000" b="1" dirty="0">
                  <a:effectLst>
                    <a:outerShdw blurRad="38100" dist="38100" dir="2700000" algn="tl">
                      <a:srgbClr val="000000">
                        <a:alpha val="43137"/>
                      </a:srgbClr>
                    </a:outerShdw>
                  </a:effectLst>
                </a:rPr>
                <a:t>Προγραμμάτων </a:t>
              </a:r>
              <a:endParaRPr lang="en-US" sz="2000" dirty="0">
                <a:effectLst>
                  <a:outerShdw blurRad="38100" dist="38100" dir="2700000" algn="tl">
                    <a:srgbClr val="000000">
                      <a:alpha val="43137"/>
                    </a:srgbClr>
                  </a:outerShdw>
                </a:effectLst>
              </a:endParaRPr>
            </a:p>
          </p:txBody>
        </p:sp>
        <p:pic>
          <p:nvPicPr>
            <p:cNvPr id="22" name="Picture Placeholder 132" descr="Charts icon">
              <a:extLst>
                <a:ext uri="{FF2B5EF4-FFF2-40B4-BE49-F238E27FC236}">
                  <a16:creationId xmlns:a16="http://schemas.microsoft.com/office/drawing/2014/main" id="{5B1624C0-504D-275B-1F9C-440279BC35F9}"/>
                </a:ext>
              </a:extLst>
            </p:cNvPr>
            <p:cNvPicPr>
              <a:picLocks noChangeAspect="1"/>
            </p:cNvPicPr>
            <p:nvPr/>
          </p:nvPicPr>
          <p:blipFill>
            <a:blip r:embed="rId6">
              <a:extLst>
                <a:ext uri="{96DAC541-7B7A-43D3-8B79-37D633B846F1}">
                  <asvg:svgBlip xmlns:asvg="http://schemas.microsoft.com/office/drawing/2016/SVG/main" r:embed="rId7"/>
                </a:ext>
              </a:extLst>
            </a:blip>
            <a:srcRect/>
            <a:stretch>
              <a:fillRect/>
            </a:stretch>
          </p:blipFill>
          <p:spPr>
            <a:xfrm>
              <a:off x="581025" y="4093545"/>
              <a:ext cx="950309" cy="853316"/>
            </a:xfrm>
            <a:prstGeom prst="rect">
              <a:avLst/>
            </a:prstGeom>
          </p:spPr>
        </p:pic>
      </p:grpSp>
      <p:grpSp>
        <p:nvGrpSpPr>
          <p:cNvPr id="26" name="Group 25">
            <a:extLst>
              <a:ext uri="{FF2B5EF4-FFF2-40B4-BE49-F238E27FC236}">
                <a16:creationId xmlns:a16="http://schemas.microsoft.com/office/drawing/2014/main" id="{43783CA4-7DD7-B05C-27B7-47CDD1A50BC3}"/>
              </a:ext>
            </a:extLst>
          </p:cNvPr>
          <p:cNvGrpSpPr/>
          <p:nvPr/>
        </p:nvGrpSpPr>
        <p:grpSpPr>
          <a:xfrm>
            <a:off x="87163" y="3729077"/>
            <a:ext cx="1959301" cy="2615163"/>
            <a:chOff x="2031845" y="3616304"/>
            <a:chExt cx="1959301" cy="2615163"/>
          </a:xfrm>
        </p:grpSpPr>
        <p:pic>
          <p:nvPicPr>
            <p:cNvPr id="4" name="Graphic 3">
              <a:extLst>
                <a:ext uri="{FF2B5EF4-FFF2-40B4-BE49-F238E27FC236}">
                  <a16:creationId xmlns:a16="http://schemas.microsoft.com/office/drawing/2014/main" id="{EB42E0E5-35F9-902C-B638-B3546DDDD3AE}"/>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2058795" y="3616304"/>
              <a:ext cx="1925251" cy="2615163"/>
            </a:xfrm>
            <a:prstGeom prst="rect">
              <a:avLst/>
            </a:prstGeom>
          </p:spPr>
        </p:pic>
        <p:sp>
          <p:nvSpPr>
            <p:cNvPr id="24" name="TextBox 23">
              <a:extLst>
                <a:ext uri="{FF2B5EF4-FFF2-40B4-BE49-F238E27FC236}">
                  <a16:creationId xmlns:a16="http://schemas.microsoft.com/office/drawing/2014/main" id="{3F8B316A-4898-445F-C684-7B722EE92EC6}"/>
                </a:ext>
              </a:extLst>
            </p:cNvPr>
            <p:cNvSpPr txBox="1"/>
            <p:nvPr/>
          </p:nvSpPr>
          <p:spPr>
            <a:xfrm>
              <a:off x="2031845" y="4923885"/>
              <a:ext cx="1959301" cy="769441"/>
            </a:xfrm>
            <a:prstGeom prst="rect">
              <a:avLst/>
            </a:prstGeom>
            <a:noFill/>
          </p:spPr>
          <p:txBody>
            <a:bodyPr wrap="square">
              <a:spAutoFit/>
            </a:bodyPr>
            <a:lstStyle/>
            <a:p>
              <a:pPr algn="ctr"/>
              <a:r>
                <a:rPr lang="el-GR" sz="2400" b="1" dirty="0">
                  <a:solidFill>
                    <a:srgbClr val="002060"/>
                  </a:solidFill>
                  <a:effectLst>
                    <a:outerShdw blurRad="38100" dist="38100" dir="2700000" algn="tl">
                      <a:srgbClr val="000000">
                        <a:alpha val="43137"/>
                      </a:srgbClr>
                    </a:outerShdw>
                  </a:effectLst>
                </a:rPr>
                <a:t>811 Τίτλοι </a:t>
              </a:r>
              <a:r>
                <a:rPr lang="el-GR" sz="2000" b="1" dirty="0">
                  <a:effectLst>
                    <a:outerShdw blurRad="38100" dist="38100" dir="2700000" algn="tl">
                      <a:srgbClr val="000000">
                        <a:alpha val="43137"/>
                      </a:srgbClr>
                    </a:outerShdw>
                  </a:effectLst>
                </a:rPr>
                <a:t>Προγραμμάτων</a:t>
              </a:r>
              <a:r>
                <a:rPr lang="el-GR" sz="2000" b="1" dirty="0"/>
                <a:t> </a:t>
              </a:r>
              <a:endParaRPr lang="en-US" sz="2000" dirty="0"/>
            </a:p>
          </p:txBody>
        </p:sp>
        <p:pic>
          <p:nvPicPr>
            <p:cNvPr id="25" name="Picture Placeholder 112" descr="Laptop icon">
              <a:extLst>
                <a:ext uri="{FF2B5EF4-FFF2-40B4-BE49-F238E27FC236}">
                  <a16:creationId xmlns:a16="http://schemas.microsoft.com/office/drawing/2014/main" id="{09A7CB71-D2BD-FDA8-C613-88FD092AD767}"/>
                </a:ext>
              </a:extLst>
            </p:cNvPr>
            <p:cNvPicPr>
              <a:picLocks noChangeAspect="1"/>
            </p:cNvPicPr>
            <p:nvPr/>
          </p:nvPicPr>
          <p:blipFill>
            <a:blip r:embed="rId10">
              <a:extLst>
                <a:ext uri="{96DAC541-7B7A-43D3-8B79-37D633B846F1}">
                  <asvg:svgBlip xmlns:asvg="http://schemas.microsoft.com/office/drawing/2016/SVG/main" r:embed="rId11"/>
                </a:ext>
              </a:extLst>
            </a:blip>
            <a:srcRect l="97" r="97"/>
            <a:stretch>
              <a:fillRect/>
            </a:stretch>
          </p:blipFill>
          <p:spPr>
            <a:xfrm>
              <a:off x="2611998" y="4099415"/>
              <a:ext cx="840563" cy="824470"/>
            </a:xfrm>
            <a:prstGeom prst="rect">
              <a:avLst/>
            </a:prstGeom>
          </p:spPr>
        </p:pic>
      </p:grpSp>
      <p:grpSp>
        <p:nvGrpSpPr>
          <p:cNvPr id="29" name="Group 28">
            <a:extLst>
              <a:ext uri="{FF2B5EF4-FFF2-40B4-BE49-F238E27FC236}">
                <a16:creationId xmlns:a16="http://schemas.microsoft.com/office/drawing/2014/main" id="{80385642-E72B-B722-7480-4101C61F1269}"/>
              </a:ext>
            </a:extLst>
          </p:cNvPr>
          <p:cNvGrpSpPr/>
          <p:nvPr/>
        </p:nvGrpSpPr>
        <p:grpSpPr>
          <a:xfrm>
            <a:off x="4229638" y="941582"/>
            <a:ext cx="7928233" cy="5584606"/>
            <a:chOff x="4229638" y="941582"/>
            <a:chExt cx="7928233" cy="5584606"/>
          </a:xfrm>
        </p:grpSpPr>
        <p:sp>
          <p:nvSpPr>
            <p:cNvPr id="27" name="TextBox 26">
              <a:extLst>
                <a:ext uri="{FF2B5EF4-FFF2-40B4-BE49-F238E27FC236}">
                  <a16:creationId xmlns:a16="http://schemas.microsoft.com/office/drawing/2014/main" id="{2BC0C62C-27A9-59FC-92E7-E44F57C3E211}"/>
                </a:ext>
              </a:extLst>
            </p:cNvPr>
            <p:cNvSpPr txBox="1"/>
            <p:nvPr/>
          </p:nvSpPr>
          <p:spPr>
            <a:xfrm>
              <a:off x="4229638" y="941582"/>
              <a:ext cx="7928233" cy="5584606"/>
            </a:xfrm>
            <a:prstGeom prst="rect">
              <a:avLst/>
            </a:prstGeom>
            <a:noFill/>
          </p:spPr>
          <p:txBody>
            <a:bodyPr wrap="square">
              <a:spAutoFit/>
            </a:bodyPr>
            <a:lstStyle/>
            <a:p>
              <a:pPr algn="ctr">
                <a:lnSpc>
                  <a:spcPct val="150000"/>
                </a:lnSpc>
              </a:pPr>
              <a:r>
                <a:rPr lang="el-GR" sz="2000" b="1" dirty="0">
                  <a:solidFill>
                    <a:srgbClr val="002060"/>
                  </a:solidFill>
                </a:rPr>
                <a:t>Τομείς Επιμορφωτικών Προγραμμάτων</a:t>
              </a:r>
            </a:p>
            <a:p>
              <a:pPr marL="457200" indent="-457200">
                <a:lnSpc>
                  <a:spcPct val="150000"/>
                </a:lnSpc>
                <a:buFont typeface="+mj-lt"/>
                <a:buAutoNum type="arabicPeriod"/>
              </a:pPr>
              <a:endParaRPr lang="el-GR" sz="2000" b="1" dirty="0">
                <a:solidFill>
                  <a:srgbClr val="002060"/>
                </a:solidFill>
              </a:endParaRPr>
            </a:p>
            <a:p>
              <a:pPr marL="457200" indent="-457200">
                <a:lnSpc>
                  <a:spcPct val="150000"/>
                </a:lnSpc>
                <a:buFont typeface="+mj-lt"/>
                <a:buAutoNum type="arabicPeriod"/>
              </a:pPr>
              <a:r>
                <a:rPr lang="el-GR" sz="2000" b="1" dirty="0">
                  <a:solidFill>
                    <a:srgbClr val="002060"/>
                  </a:solidFill>
                </a:rPr>
                <a:t>Βελτίωσης</a:t>
              </a:r>
              <a:r>
                <a:rPr lang="en-US" sz="2000" b="1" dirty="0">
                  <a:solidFill>
                    <a:srgbClr val="002060"/>
                  </a:solidFill>
                </a:rPr>
                <a:t> της Οργάνωσης και Λειτουργίας </a:t>
              </a:r>
              <a:r>
                <a:rPr lang="el-GR" sz="2000" b="1" dirty="0">
                  <a:solidFill>
                    <a:srgbClr val="002060"/>
                  </a:solidFill>
                </a:rPr>
                <a:t>των</a:t>
              </a:r>
              <a:r>
                <a:rPr lang="en-US" sz="2000" b="1" dirty="0">
                  <a:solidFill>
                    <a:srgbClr val="002060"/>
                  </a:solidFill>
                </a:rPr>
                <a:t> </a:t>
              </a:r>
              <a:r>
                <a:rPr lang="el-GR" sz="2000" b="1" dirty="0">
                  <a:solidFill>
                    <a:srgbClr val="002060"/>
                  </a:solidFill>
                </a:rPr>
                <a:t>Δημοσίων</a:t>
              </a:r>
              <a:r>
                <a:rPr lang="en-US" sz="2000" b="1" dirty="0">
                  <a:solidFill>
                    <a:srgbClr val="002060"/>
                  </a:solidFill>
                </a:rPr>
                <a:t> </a:t>
              </a:r>
              <a:r>
                <a:rPr lang="el-GR" sz="2000" b="1" dirty="0">
                  <a:solidFill>
                    <a:srgbClr val="002060"/>
                  </a:solidFill>
                </a:rPr>
                <a:t>Υπηρεσιών,</a:t>
              </a:r>
              <a:endParaRPr lang="en-US" sz="2000" b="1" dirty="0">
                <a:solidFill>
                  <a:srgbClr val="002060"/>
                </a:solidFill>
              </a:endParaRPr>
            </a:p>
            <a:p>
              <a:pPr marL="457200" indent="-457200">
                <a:lnSpc>
                  <a:spcPct val="150000"/>
                </a:lnSpc>
                <a:buFont typeface="+mj-lt"/>
                <a:buAutoNum type="arabicPeriod"/>
              </a:pPr>
              <a:r>
                <a:rPr lang="en-US" sz="2000" b="1" dirty="0">
                  <a:solidFill>
                    <a:srgbClr val="002060"/>
                  </a:solidFill>
                </a:rPr>
                <a:t>Βιώσιμης </a:t>
              </a:r>
              <a:r>
                <a:rPr lang="el-GR" sz="2000" b="1" dirty="0">
                  <a:solidFill>
                    <a:srgbClr val="002060"/>
                  </a:solidFill>
                </a:rPr>
                <a:t>Ανάπτυξης,</a:t>
              </a:r>
              <a:endParaRPr lang="en-US" sz="2000" b="1" dirty="0">
                <a:solidFill>
                  <a:srgbClr val="002060"/>
                </a:solidFill>
              </a:endParaRPr>
            </a:p>
            <a:p>
              <a:pPr marL="457200" indent="-457200">
                <a:lnSpc>
                  <a:spcPct val="150000"/>
                </a:lnSpc>
                <a:buFont typeface="+mj-lt"/>
                <a:buAutoNum type="arabicPeriod"/>
              </a:pPr>
              <a:r>
                <a:rPr lang="en-US" sz="2000" b="1" dirty="0">
                  <a:solidFill>
                    <a:srgbClr val="002060"/>
                  </a:solidFill>
                </a:rPr>
                <a:t>Διοικητικής Μεταρρύθμισης, Αποκέντρωσης και </a:t>
              </a:r>
              <a:r>
                <a:rPr lang="el-GR" sz="2000" b="1" dirty="0">
                  <a:solidFill>
                    <a:srgbClr val="002060"/>
                  </a:solidFill>
                </a:rPr>
                <a:t>Διαφάνειας,</a:t>
              </a:r>
              <a:endParaRPr lang="en-US" sz="2000" b="1" dirty="0">
                <a:solidFill>
                  <a:srgbClr val="002060"/>
                </a:solidFill>
              </a:endParaRPr>
            </a:p>
            <a:p>
              <a:pPr marL="457200" indent="-457200">
                <a:lnSpc>
                  <a:spcPct val="150000"/>
                </a:lnSpc>
                <a:buFont typeface="+mj-lt"/>
                <a:buAutoNum type="arabicPeriod"/>
              </a:pPr>
              <a:r>
                <a:rPr lang="en-US" sz="2000" b="1" dirty="0">
                  <a:solidFill>
                    <a:srgbClr val="002060"/>
                  </a:solidFill>
                </a:rPr>
                <a:t>Ηλεκτρονικής </a:t>
              </a:r>
              <a:r>
                <a:rPr lang="el-GR" sz="2000" b="1" dirty="0">
                  <a:solidFill>
                    <a:srgbClr val="002060"/>
                  </a:solidFill>
                </a:rPr>
                <a:t>Δ</a:t>
              </a:r>
              <a:r>
                <a:rPr lang="en-US" sz="2000" b="1" dirty="0">
                  <a:solidFill>
                    <a:srgbClr val="002060"/>
                  </a:solidFill>
                </a:rPr>
                <a:t>ια</a:t>
              </a:r>
              <a:r>
                <a:rPr lang="el-GR" sz="2000" b="1" dirty="0">
                  <a:solidFill>
                    <a:srgbClr val="002060"/>
                  </a:solidFill>
                </a:rPr>
                <a:t>κυβέρνησης</a:t>
              </a:r>
              <a:r>
                <a:rPr lang="en-US" sz="2000" b="1" dirty="0">
                  <a:solidFill>
                    <a:srgbClr val="002060"/>
                  </a:solidFill>
                </a:rPr>
                <a:t>, Εφαρμοσμένων Τεχνολογιών</a:t>
              </a:r>
              <a:r>
                <a:rPr lang="el-GR" sz="2000" b="1" dirty="0">
                  <a:solidFill>
                    <a:srgbClr val="002060"/>
                  </a:solidFill>
                </a:rPr>
                <a:t>,</a:t>
              </a:r>
              <a:endParaRPr lang="en-US" sz="2000" b="1" dirty="0">
                <a:solidFill>
                  <a:srgbClr val="002060"/>
                </a:solidFill>
              </a:endParaRPr>
            </a:p>
            <a:p>
              <a:pPr marL="457200" indent="-457200">
                <a:lnSpc>
                  <a:spcPct val="150000"/>
                </a:lnSpc>
                <a:buFont typeface="+mj-lt"/>
                <a:buAutoNum type="arabicPeriod"/>
              </a:pPr>
              <a:r>
                <a:rPr lang="en-US" sz="2000" b="1" dirty="0">
                  <a:solidFill>
                    <a:srgbClr val="002060"/>
                  </a:solidFill>
                </a:rPr>
                <a:t>Κοινωνικής </a:t>
              </a:r>
              <a:r>
                <a:rPr lang="el-GR" sz="2000" b="1" dirty="0">
                  <a:solidFill>
                    <a:srgbClr val="002060"/>
                  </a:solidFill>
                </a:rPr>
                <a:t>Πολιτικής,</a:t>
              </a:r>
              <a:endParaRPr lang="en-US" sz="2000" b="1" dirty="0">
                <a:solidFill>
                  <a:srgbClr val="002060"/>
                </a:solidFill>
              </a:endParaRPr>
            </a:p>
            <a:p>
              <a:pPr marL="457200" indent="-457200">
                <a:lnSpc>
                  <a:spcPct val="150000"/>
                </a:lnSpc>
                <a:buFont typeface="+mj-lt"/>
                <a:buAutoNum type="arabicPeriod"/>
              </a:pPr>
              <a:r>
                <a:rPr lang="en-US" sz="2000" b="1" dirty="0">
                  <a:solidFill>
                    <a:srgbClr val="002060"/>
                  </a:solidFill>
                </a:rPr>
                <a:t>Οικονομίας και </a:t>
              </a:r>
              <a:r>
                <a:rPr lang="el-GR" sz="2000" b="1" dirty="0">
                  <a:solidFill>
                    <a:srgbClr val="002060"/>
                  </a:solidFill>
                </a:rPr>
                <a:t>Δημοσιονομικής</a:t>
              </a:r>
              <a:r>
                <a:rPr lang="en-US" sz="2000" b="1" dirty="0">
                  <a:solidFill>
                    <a:srgbClr val="002060"/>
                  </a:solidFill>
                </a:rPr>
                <a:t> </a:t>
              </a:r>
              <a:r>
                <a:rPr lang="el-GR" sz="2000" b="1" dirty="0">
                  <a:solidFill>
                    <a:srgbClr val="002060"/>
                  </a:solidFill>
                </a:rPr>
                <a:t>Πολιτικής,</a:t>
              </a:r>
              <a:endParaRPr lang="en-US" sz="2000" b="1" dirty="0">
                <a:solidFill>
                  <a:srgbClr val="002060"/>
                </a:solidFill>
              </a:endParaRPr>
            </a:p>
            <a:p>
              <a:pPr marL="457200" indent="-457200">
                <a:lnSpc>
                  <a:spcPct val="150000"/>
                </a:lnSpc>
                <a:buFont typeface="+mj-lt"/>
                <a:buAutoNum type="arabicPeriod"/>
              </a:pPr>
              <a:r>
                <a:rPr lang="en-US" sz="2000" b="1" dirty="0">
                  <a:solidFill>
                    <a:srgbClr val="002060"/>
                  </a:solidFill>
                </a:rPr>
                <a:t>Οικονομίας και Κοινωνικής </a:t>
              </a:r>
              <a:r>
                <a:rPr lang="el-GR" sz="2000" b="1" dirty="0">
                  <a:solidFill>
                    <a:srgbClr val="002060"/>
                  </a:solidFill>
                </a:rPr>
                <a:t>Πολιτικής,</a:t>
              </a:r>
              <a:endParaRPr lang="en-US" sz="2000" b="1" dirty="0">
                <a:solidFill>
                  <a:srgbClr val="002060"/>
                </a:solidFill>
              </a:endParaRPr>
            </a:p>
            <a:p>
              <a:pPr marL="457200" indent="-457200">
                <a:lnSpc>
                  <a:spcPct val="150000"/>
                </a:lnSpc>
                <a:buFont typeface="+mj-lt"/>
                <a:buAutoNum type="arabicPeriod"/>
              </a:pPr>
              <a:r>
                <a:rPr lang="el-GR" sz="2000" b="1" dirty="0">
                  <a:solidFill>
                    <a:srgbClr val="002060"/>
                  </a:solidFill>
                </a:rPr>
                <a:t>Περιβάλλοντος,</a:t>
              </a:r>
              <a:endParaRPr lang="en-US" sz="2000" b="1" dirty="0">
                <a:solidFill>
                  <a:srgbClr val="002060"/>
                </a:solidFill>
              </a:endParaRPr>
            </a:p>
            <a:p>
              <a:pPr marL="457200" indent="-457200">
                <a:lnSpc>
                  <a:spcPct val="150000"/>
                </a:lnSpc>
                <a:buFont typeface="+mj-lt"/>
                <a:buAutoNum type="arabicPeriod"/>
              </a:pPr>
              <a:r>
                <a:rPr lang="en-US" sz="2000" b="1" dirty="0">
                  <a:solidFill>
                    <a:srgbClr val="002060"/>
                  </a:solidFill>
                </a:rPr>
                <a:t>Πολιτισμού</a:t>
              </a:r>
              <a:r>
                <a:rPr lang="el-GR" sz="2000" b="1" dirty="0">
                  <a:solidFill>
                    <a:srgbClr val="002060"/>
                  </a:solidFill>
                </a:rPr>
                <a:t>.</a:t>
              </a:r>
              <a:endParaRPr lang="en-US" sz="2000" b="1" dirty="0">
                <a:solidFill>
                  <a:srgbClr val="002060"/>
                </a:solidFill>
              </a:endParaRPr>
            </a:p>
          </p:txBody>
        </p:sp>
        <p:sp>
          <p:nvSpPr>
            <p:cNvPr id="28" name="Rectangle 27">
              <a:extLst>
                <a:ext uri="{FF2B5EF4-FFF2-40B4-BE49-F238E27FC236}">
                  <a16:creationId xmlns:a16="http://schemas.microsoft.com/office/drawing/2014/main" id="{A68AD504-2CB1-7831-BDEF-54C7EA06465E}"/>
                </a:ext>
              </a:extLst>
            </p:cNvPr>
            <p:cNvSpPr/>
            <p:nvPr/>
          </p:nvSpPr>
          <p:spPr>
            <a:xfrm>
              <a:off x="4343400" y="1073866"/>
              <a:ext cx="7518401" cy="355600"/>
            </a:xfrm>
            <a:prstGeom prst="rect">
              <a:avLst/>
            </a:prstGeom>
            <a:solidFill>
              <a:schemeClr val="accent1">
                <a:alpha val="37000"/>
              </a:schemeClr>
            </a:solidFill>
            <a:ln>
              <a:solidFill>
                <a:srgbClr val="BACBE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TextBox 30">
            <a:extLst>
              <a:ext uri="{FF2B5EF4-FFF2-40B4-BE49-F238E27FC236}">
                <a16:creationId xmlns:a16="http://schemas.microsoft.com/office/drawing/2014/main" id="{40DEEA9D-C456-8813-960A-79E290D5C223}"/>
              </a:ext>
            </a:extLst>
          </p:cNvPr>
          <p:cNvSpPr txBox="1"/>
          <p:nvPr/>
        </p:nvSpPr>
        <p:spPr>
          <a:xfrm>
            <a:off x="4343400" y="1508381"/>
            <a:ext cx="7518401" cy="400110"/>
          </a:xfrm>
          <a:prstGeom prst="rect">
            <a:avLst/>
          </a:prstGeom>
          <a:noFill/>
        </p:spPr>
        <p:txBody>
          <a:bodyPr wrap="square">
            <a:spAutoFit/>
          </a:bodyPr>
          <a:lstStyle/>
          <a:p>
            <a:pPr algn="ctr"/>
            <a:r>
              <a:rPr lang="el-GR" sz="2000" b="1" i="1" dirty="0"/>
              <a:t>(Νέοι Τίτλοι Προγραμμάτων: 49%) </a:t>
            </a:r>
            <a:endParaRPr lang="en-US" sz="2000" i="1" dirty="0"/>
          </a:p>
        </p:txBody>
      </p:sp>
      <p:grpSp>
        <p:nvGrpSpPr>
          <p:cNvPr id="20" name="Group 19">
            <a:extLst>
              <a:ext uri="{FF2B5EF4-FFF2-40B4-BE49-F238E27FC236}">
                <a16:creationId xmlns:a16="http://schemas.microsoft.com/office/drawing/2014/main" id="{91FAF8A4-3BC9-EE97-6E3D-CE23AC8D1046}"/>
              </a:ext>
            </a:extLst>
          </p:cNvPr>
          <p:cNvGrpSpPr/>
          <p:nvPr/>
        </p:nvGrpSpPr>
        <p:grpSpPr>
          <a:xfrm>
            <a:off x="2140440" y="941582"/>
            <a:ext cx="1959301" cy="3151963"/>
            <a:chOff x="2058795" y="953449"/>
            <a:chExt cx="1959301" cy="3140096"/>
          </a:xfrm>
        </p:grpSpPr>
        <p:pic>
          <p:nvPicPr>
            <p:cNvPr id="3" name="Graphic 2">
              <a:extLst>
                <a:ext uri="{FF2B5EF4-FFF2-40B4-BE49-F238E27FC236}">
                  <a16:creationId xmlns:a16="http://schemas.microsoft.com/office/drawing/2014/main" id="{BE32A392-5015-A8BD-27C3-75165EBBD2CB}"/>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2066313" y="953449"/>
              <a:ext cx="1931934" cy="3140096"/>
            </a:xfrm>
            <a:prstGeom prst="rect">
              <a:avLst/>
            </a:prstGeom>
          </p:spPr>
        </p:pic>
        <p:sp>
          <p:nvSpPr>
            <p:cNvPr id="13" name="TextBox 12">
              <a:extLst>
                <a:ext uri="{FF2B5EF4-FFF2-40B4-BE49-F238E27FC236}">
                  <a16:creationId xmlns:a16="http://schemas.microsoft.com/office/drawing/2014/main" id="{C7B0363C-9234-496E-5D98-5DE4D61A8C57}"/>
                </a:ext>
              </a:extLst>
            </p:cNvPr>
            <p:cNvSpPr txBox="1"/>
            <p:nvPr/>
          </p:nvSpPr>
          <p:spPr>
            <a:xfrm>
              <a:off x="2058795" y="2612239"/>
              <a:ext cx="1959301" cy="1073162"/>
            </a:xfrm>
            <a:prstGeom prst="rect">
              <a:avLst/>
            </a:prstGeom>
            <a:noFill/>
          </p:spPr>
          <p:txBody>
            <a:bodyPr wrap="square">
              <a:spAutoFit/>
            </a:bodyPr>
            <a:lstStyle/>
            <a:p>
              <a:pPr algn="ctr"/>
              <a:r>
                <a:rPr lang="el-GR" sz="2400" b="1" dirty="0">
                  <a:solidFill>
                    <a:srgbClr val="002060"/>
                  </a:solidFill>
                  <a:effectLst>
                    <a:outerShdw blurRad="38100" dist="38100" dir="2700000" algn="tl">
                      <a:srgbClr val="000000">
                        <a:alpha val="43137"/>
                      </a:srgbClr>
                    </a:outerShdw>
                  </a:effectLst>
                </a:rPr>
                <a:t>302.821</a:t>
              </a:r>
              <a:r>
                <a:rPr lang="el-GR" sz="2000" b="1" dirty="0"/>
                <a:t> </a:t>
              </a:r>
              <a:r>
                <a:rPr lang="el-GR" sz="2000" b="1" dirty="0">
                  <a:effectLst>
                    <a:outerShdw blurRad="38100" dist="38100" dir="2700000" algn="tl">
                      <a:srgbClr val="000000">
                        <a:alpha val="43137"/>
                      </a:srgbClr>
                    </a:outerShdw>
                  </a:effectLst>
                </a:rPr>
                <a:t>Συμμετοχές</a:t>
              </a:r>
              <a:r>
                <a:rPr lang="en-US" sz="2000" b="1" dirty="0">
                  <a:effectLst>
                    <a:outerShdw blurRad="38100" dist="38100" dir="2700000" algn="tl">
                      <a:srgbClr val="000000">
                        <a:alpha val="43137"/>
                      </a:srgbClr>
                    </a:outerShdw>
                  </a:effectLst>
                </a:rPr>
                <a:t> </a:t>
              </a:r>
              <a:r>
                <a:rPr lang="el-GR" sz="2000" b="1" dirty="0">
                  <a:effectLst>
                    <a:outerShdw blurRad="38100" dist="38100" dir="2700000" algn="tl">
                      <a:srgbClr val="000000">
                        <a:alpha val="43137"/>
                      </a:srgbClr>
                    </a:outerShdw>
                  </a:effectLst>
                </a:rPr>
                <a:t>Υπαλλήλων</a:t>
              </a:r>
              <a:endParaRPr lang="en-US" sz="2000" dirty="0">
                <a:effectLst>
                  <a:outerShdw blurRad="38100" dist="38100" dir="2700000" algn="tl">
                    <a:srgbClr val="000000">
                      <a:alpha val="43137"/>
                    </a:srgbClr>
                  </a:outerShdw>
                </a:effectLst>
              </a:endParaRPr>
            </a:p>
          </p:txBody>
        </p:sp>
        <p:grpSp>
          <p:nvGrpSpPr>
            <p:cNvPr id="14" name="Group 13" descr="male shape">
              <a:extLst>
                <a:ext uri="{FF2B5EF4-FFF2-40B4-BE49-F238E27FC236}">
                  <a16:creationId xmlns:a16="http://schemas.microsoft.com/office/drawing/2014/main" id="{4CC054CE-1D14-FC57-533A-04A7FD0C1465}"/>
                </a:ext>
              </a:extLst>
            </p:cNvPr>
            <p:cNvGrpSpPr/>
            <p:nvPr/>
          </p:nvGrpSpPr>
          <p:grpSpPr>
            <a:xfrm>
              <a:off x="2501289" y="1654327"/>
              <a:ext cx="475320" cy="728416"/>
              <a:chOff x="1806737" y="3784600"/>
              <a:chExt cx="281857" cy="496888"/>
            </a:xfrm>
            <a:solidFill>
              <a:schemeClr val="bg1"/>
            </a:solidFill>
          </p:grpSpPr>
          <p:sp>
            <p:nvSpPr>
              <p:cNvPr id="15" name="Oval 162">
                <a:extLst>
                  <a:ext uri="{FF2B5EF4-FFF2-40B4-BE49-F238E27FC236}">
                    <a16:creationId xmlns:a16="http://schemas.microsoft.com/office/drawing/2014/main" id="{D8CAD9BB-82E9-04AA-B3B5-83DD362C6B37}"/>
                  </a:ext>
                </a:extLst>
              </p:cNvPr>
              <p:cNvSpPr>
                <a:spLocks noChangeArrowheads="1"/>
              </p:cNvSpPr>
              <p:nvPr userDrawn="1"/>
            </p:nvSpPr>
            <p:spPr bwMode="auto">
              <a:xfrm>
                <a:off x="1898579" y="3784600"/>
                <a:ext cx="98175" cy="984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Freeform 163">
                <a:extLst>
                  <a:ext uri="{FF2B5EF4-FFF2-40B4-BE49-F238E27FC236}">
                    <a16:creationId xmlns:a16="http://schemas.microsoft.com/office/drawing/2014/main" id="{893DD93B-693D-7D77-0FF6-0F607D3B5256}"/>
                  </a:ext>
                </a:extLst>
              </p:cNvPr>
              <p:cNvSpPr>
                <a:spLocks/>
              </p:cNvSpPr>
              <p:nvPr userDrawn="1"/>
            </p:nvSpPr>
            <p:spPr bwMode="auto">
              <a:xfrm>
                <a:off x="1806737" y="3895725"/>
                <a:ext cx="281857" cy="385763"/>
              </a:xfrm>
              <a:custGeom>
                <a:avLst/>
                <a:gdLst>
                  <a:gd name="T0" fmla="*/ 88 w 89"/>
                  <a:gd name="T1" fmla="*/ 44 h 121"/>
                  <a:gd name="T2" fmla="*/ 68 w 89"/>
                  <a:gd name="T3" fmla="*/ 4 h 121"/>
                  <a:gd name="T4" fmla="*/ 61 w 89"/>
                  <a:gd name="T5" fmla="*/ 0 h 121"/>
                  <a:gd name="T6" fmla="*/ 56 w 89"/>
                  <a:gd name="T7" fmla="*/ 0 h 121"/>
                  <a:gd name="T8" fmla="*/ 33 w 89"/>
                  <a:gd name="T9" fmla="*/ 0 h 121"/>
                  <a:gd name="T10" fmla="*/ 27 w 89"/>
                  <a:gd name="T11" fmla="*/ 0 h 121"/>
                  <a:gd name="T12" fmla="*/ 21 w 89"/>
                  <a:gd name="T13" fmla="*/ 4 h 121"/>
                  <a:gd name="T14" fmla="*/ 1 w 89"/>
                  <a:gd name="T15" fmla="*/ 44 h 121"/>
                  <a:gd name="T16" fmla="*/ 4 w 89"/>
                  <a:gd name="T17" fmla="*/ 53 h 121"/>
                  <a:gd name="T18" fmla="*/ 13 w 89"/>
                  <a:gd name="T19" fmla="*/ 50 h 121"/>
                  <a:gd name="T20" fmla="*/ 24 w 89"/>
                  <a:gd name="T21" fmla="*/ 27 h 121"/>
                  <a:gd name="T22" fmla="*/ 24 w 89"/>
                  <a:gd name="T23" fmla="*/ 55 h 121"/>
                  <a:gd name="T24" fmla="*/ 24 w 89"/>
                  <a:gd name="T25" fmla="*/ 56 h 121"/>
                  <a:gd name="T26" fmla="*/ 24 w 89"/>
                  <a:gd name="T27" fmla="*/ 112 h 121"/>
                  <a:gd name="T28" fmla="*/ 32 w 89"/>
                  <a:gd name="T29" fmla="*/ 121 h 121"/>
                  <a:gd name="T30" fmla="*/ 41 w 89"/>
                  <a:gd name="T31" fmla="*/ 112 h 121"/>
                  <a:gd name="T32" fmla="*/ 41 w 89"/>
                  <a:gd name="T33" fmla="*/ 65 h 121"/>
                  <a:gd name="T34" fmla="*/ 48 w 89"/>
                  <a:gd name="T35" fmla="*/ 65 h 121"/>
                  <a:gd name="T36" fmla="*/ 48 w 89"/>
                  <a:gd name="T37" fmla="*/ 112 h 121"/>
                  <a:gd name="T38" fmla="*/ 56 w 89"/>
                  <a:gd name="T39" fmla="*/ 121 h 121"/>
                  <a:gd name="T40" fmla="*/ 65 w 89"/>
                  <a:gd name="T41" fmla="*/ 112 h 121"/>
                  <a:gd name="T42" fmla="*/ 65 w 89"/>
                  <a:gd name="T43" fmla="*/ 56 h 121"/>
                  <a:gd name="T44" fmla="*/ 65 w 89"/>
                  <a:gd name="T45" fmla="*/ 55 h 121"/>
                  <a:gd name="T46" fmla="*/ 65 w 89"/>
                  <a:gd name="T47" fmla="*/ 27 h 121"/>
                  <a:gd name="T48" fmla="*/ 76 w 89"/>
                  <a:gd name="T49" fmla="*/ 50 h 121"/>
                  <a:gd name="T50" fmla="*/ 85 w 89"/>
                  <a:gd name="T51" fmla="*/ 53 h 121"/>
                  <a:gd name="T52" fmla="*/ 88 w 89"/>
                  <a:gd name="T53" fmla="*/ 44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9" h="121">
                    <a:moveTo>
                      <a:pt x="88" y="44"/>
                    </a:moveTo>
                    <a:cubicBezTo>
                      <a:pt x="68" y="4"/>
                      <a:pt x="68" y="4"/>
                      <a:pt x="68" y="4"/>
                    </a:cubicBezTo>
                    <a:cubicBezTo>
                      <a:pt x="67" y="1"/>
                      <a:pt x="64" y="0"/>
                      <a:pt x="61" y="0"/>
                    </a:cubicBezTo>
                    <a:cubicBezTo>
                      <a:pt x="56" y="0"/>
                      <a:pt x="56" y="0"/>
                      <a:pt x="56" y="0"/>
                    </a:cubicBezTo>
                    <a:cubicBezTo>
                      <a:pt x="33" y="0"/>
                      <a:pt x="33" y="0"/>
                      <a:pt x="33" y="0"/>
                    </a:cubicBezTo>
                    <a:cubicBezTo>
                      <a:pt x="27" y="0"/>
                      <a:pt x="27" y="0"/>
                      <a:pt x="27" y="0"/>
                    </a:cubicBezTo>
                    <a:cubicBezTo>
                      <a:pt x="25" y="0"/>
                      <a:pt x="22" y="1"/>
                      <a:pt x="21" y="4"/>
                    </a:cubicBezTo>
                    <a:cubicBezTo>
                      <a:pt x="1" y="44"/>
                      <a:pt x="1" y="44"/>
                      <a:pt x="1" y="44"/>
                    </a:cubicBezTo>
                    <a:cubicBezTo>
                      <a:pt x="0" y="47"/>
                      <a:pt x="1" y="51"/>
                      <a:pt x="4" y="53"/>
                    </a:cubicBezTo>
                    <a:cubicBezTo>
                      <a:pt x="8" y="54"/>
                      <a:pt x="12" y="53"/>
                      <a:pt x="13" y="50"/>
                    </a:cubicBezTo>
                    <a:cubicBezTo>
                      <a:pt x="24" y="27"/>
                      <a:pt x="24" y="27"/>
                      <a:pt x="24" y="27"/>
                    </a:cubicBezTo>
                    <a:cubicBezTo>
                      <a:pt x="24" y="55"/>
                      <a:pt x="24" y="55"/>
                      <a:pt x="24" y="55"/>
                    </a:cubicBezTo>
                    <a:cubicBezTo>
                      <a:pt x="24" y="56"/>
                      <a:pt x="24" y="56"/>
                      <a:pt x="24" y="56"/>
                    </a:cubicBezTo>
                    <a:cubicBezTo>
                      <a:pt x="24" y="112"/>
                      <a:pt x="24" y="112"/>
                      <a:pt x="24" y="112"/>
                    </a:cubicBezTo>
                    <a:cubicBezTo>
                      <a:pt x="24" y="117"/>
                      <a:pt x="28" y="121"/>
                      <a:pt x="32" y="121"/>
                    </a:cubicBezTo>
                    <a:cubicBezTo>
                      <a:pt x="37" y="121"/>
                      <a:pt x="41" y="117"/>
                      <a:pt x="41" y="112"/>
                    </a:cubicBezTo>
                    <a:cubicBezTo>
                      <a:pt x="41" y="65"/>
                      <a:pt x="41" y="65"/>
                      <a:pt x="41" y="65"/>
                    </a:cubicBezTo>
                    <a:cubicBezTo>
                      <a:pt x="48" y="65"/>
                      <a:pt x="48" y="65"/>
                      <a:pt x="48" y="65"/>
                    </a:cubicBezTo>
                    <a:cubicBezTo>
                      <a:pt x="48" y="112"/>
                      <a:pt x="48" y="112"/>
                      <a:pt x="48" y="112"/>
                    </a:cubicBezTo>
                    <a:cubicBezTo>
                      <a:pt x="48" y="117"/>
                      <a:pt x="52" y="121"/>
                      <a:pt x="56" y="121"/>
                    </a:cubicBezTo>
                    <a:cubicBezTo>
                      <a:pt x="61" y="121"/>
                      <a:pt x="65" y="117"/>
                      <a:pt x="65" y="112"/>
                    </a:cubicBezTo>
                    <a:cubicBezTo>
                      <a:pt x="65" y="56"/>
                      <a:pt x="65" y="56"/>
                      <a:pt x="65" y="56"/>
                    </a:cubicBezTo>
                    <a:cubicBezTo>
                      <a:pt x="65" y="55"/>
                      <a:pt x="65" y="55"/>
                      <a:pt x="65" y="55"/>
                    </a:cubicBezTo>
                    <a:cubicBezTo>
                      <a:pt x="65" y="27"/>
                      <a:pt x="65" y="27"/>
                      <a:pt x="65" y="27"/>
                    </a:cubicBezTo>
                    <a:cubicBezTo>
                      <a:pt x="76" y="50"/>
                      <a:pt x="76" y="50"/>
                      <a:pt x="76" y="50"/>
                    </a:cubicBezTo>
                    <a:cubicBezTo>
                      <a:pt x="77" y="53"/>
                      <a:pt x="81" y="54"/>
                      <a:pt x="85" y="53"/>
                    </a:cubicBezTo>
                    <a:cubicBezTo>
                      <a:pt x="88" y="51"/>
                      <a:pt x="89" y="47"/>
                      <a:pt x="88" y="4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7" name="Group 16" descr="female shape">
              <a:extLst>
                <a:ext uri="{FF2B5EF4-FFF2-40B4-BE49-F238E27FC236}">
                  <a16:creationId xmlns:a16="http://schemas.microsoft.com/office/drawing/2014/main" id="{B67B4561-56C3-A737-602D-92BD6CB083FF}"/>
                </a:ext>
              </a:extLst>
            </p:cNvPr>
            <p:cNvGrpSpPr/>
            <p:nvPr/>
          </p:nvGrpSpPr>
          <p:grpSpPr>
            <a:xfrm>
              <a:off x="3091146" y="1688535"/>
              <a:ext cx="475320" cy="694208"/>
              <a:chOff x="4785240" y="3784600"/>
              <a:chExt cx="269190" cy="496888"/>
            </a:xfrm>
            <a:solidFill>
              <a:schemeClr val="bg1"/>
            </a:solidFill>
          </p:grpSpPr>
          <p:sp>
            <p:nvSpPr>
              <p:cNvPr id="18" name="Oval 186">
                <a:extLst>
                  <a:ext uri="{FF2B5EF4-FFF2-40B4-BE49-F238E27FC236}">
                    <a16:creationId xmlns:a16="http://schemas.microsoft.com/office/drawing/2014/main" id="{9C5D9B21-62C0-2222-FBA4-41DBC0960F93}"/>
                  </a:ext>
                </a:extLst>
              </p:cNvPr>
              <p:cNvSpPr>
                <a:spLocks noChangeArrowheads="1"/>
              </p:cNvSpPr>
              <p:nvPr userDrawn="1"/>
            </p:nvSpPr>
            <p:spPr bwMode="auto">
              <a:xfrm>
                <a:off x="4870747" y="3784600"/>
                <a:ext cx="95008" cy="984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187">
                <a:extLst>
                  <a:ext uri="{FF2B5EF4-FFF2-40B4-BE49-F238E27FC236}">
                    <a16:creationId xmlns:a16="http://schemas.microsoft.com/office/drawing/2014/main" id="{95B88615-C091-2E25-B221-E6ABA9DDE8AC}"/>
                  </a:ext>
                </a:extLst>
              </p:cNvPr>
              <p:cNvSpPr>
                <a:spLocks/>
              </p:cNvSpPr>
              <p:nvPr userDrawn="1"/>
            </p:nvSpPr>
            <p:spPr bwMode="auto">
              <a:xfrm>
                <a:off x="4785240" y="3895725"/>
                <a:ext cx="269190" cy="385763"/>
              </a:xfrm>
              <a:custGeom>
                <a:avLst/>
                <a:gdLst>
                  <a:gd name="T0" fmla="*/ 83 w 85"/>
                  <a:gd name="T1" fmla="*/ 44 h 121"/>
                  <a:gd name="T2" fmla="*/ 63 w 85"/>
                  <a:gd name="T3" fmla="*/ 4 h 121"/>
                  <a:gd name="T4" fmla="*/ 56 w 85"/>
                  <a:gd name="T5" fmla="*/ 0 h 121"/>
                  <a:gd name="T6" fmla="*/ 56 w 85"/>
                  <a:gd name="T7" fmla="*/ 0 h 121"/>
                  <a:gd name="T8" fmla="*/ 52 w 85"/>
                  <a:gd name="T9" fmla="*/ 0 h 121"/>
                  <a:gd name="T10" fmla="*/ 32 w 85"/>
                  <a:gd name="T11" fmla="*/ 0 h 121"/>
                  <a:gd name="T12" fmla="*/ 28 w 85"/>
                  <a:gd name="T13" fmla="*/ 0 h 121"/>
                  <a:gd name="T14" fmla="*/ 28 w 85"/>
                  <a:gd name="T15" fmla="*/ 0 h 121"/>
                  <a:gd name="T16" fmla="*/ 21 w 85"/>
                  <a:gd name="T17" fmla="*/ 4 h 121"/>
                  <a:gd name="T18" fmla="*/ 1 w 85"/>
                  <a:gd name="T19" fmla="*/ 44 h 121"/>
                  <a:gd name="T20" fmla="*/ 4 w 85"/>
                  <a:gd name="T21" fmla="*/ 53 h 121"/>
                  <a:gd name="T22" fmla="*/ 13 w 85"/>
                  <a:gd name="T23" fmla="*/ 50 h 121"/>
                  <a:gd name="T24" fmla="*/ 25 w 85"/>
                  <a:gd name="T25" fmla="*/ 25 h 121"/>
                  <a:gd name="T26" fmla="*/ 26 w 85"/>
                  <a:gd name="T27" fmla="*/ 40 h 121"/>
                  <a:gd name="T28" fmla="*/ 13 w 85"/>
                  <a:gd name="T29" fmla="*/ 72 h 121"/>
                  <a:gd name="T30" fmla="*/ 16 w 85"/>
                  <a:gd name="T31" fmla="*/ 77 h 121"/>
                  <a:gd name="T32" fmla="*/ 27 w 85"/>
                  <a:gd name="T33" fmla="*/ 77 h 121"/>
                  <a:gd name="T34" fmla="*/ 27 w 85"/>
                  <a:gd name="T35" fmla="*/ 114 h 121"/>
                  <a:gd name="T36" fmla="*/ 33 w 85"/>
                  <a:gd name="T37" fmla="*/ 121 h 121"/>
                  <a:gd name="T38" fmla="*/ 40 w 85"/>
                  <a:gd name="T39" fmla="*/ 114 h 121"/>
                  <a:gd name="T40" fmla="*/ 40 w 85"/>
                  <a:gd name="T41" fmla="*/ 77 h 121"/>
                  <a:gd name="T42" fmla="*/ 44 w 85"/>
                  <a:gd name="T43" fmla="*/ 77 h 121"/>
                  <a:gd name="T44" fmla="*/ 44 w 85"/>
                  <a:gd name="T45" fmla="*/ 114 h 121"/>
                  <a:gd name="T46" fmla="*/ 51 w 85"/>
                  <a:gd name="T47" fmla="*/ 121 h 121"/>
                  <a:gd name="T48" fmla="*/ 57 w 85"/>
                  <a:gd name="T49" fmla="*/ 114 h 121"/>
                  <a:gd name="T50" fmla="*/ 57 w 85"/>
                  <a:gd name="T51" fmla="*/ 77 h 121"/>
                  <a:gd name="T52" fmla="*/ 68 w 85"/>
                  <a:gd name="T53" fmla="*/ 77 h 121"/>
                  <a:gd name="T54" fmla="*/ 72 w 85"/>
                  <a:gd name="T55" fmla="*/ 72 h 121"/>
                  <a:gd name="T56" fmla="*/ 58 w 85"/>
                  <a:gd name="T57" fmla="*/ 40 h 121"/>
                  <a:gd name="T58" fmla="*/ 59 w 85"/>
                  <a:gd name="T59" fmla="*/ 25 h 121"/>
                  <a:gd name="T60" fmla="*/ 71 w 85"/>
                  <a:gd name="T61" fmla="*/ 50 h 121"/>
                  <a:gd name="T62" fmla="*/ 80 w 85"/>
                  <a:gd name="T63" fmla="*/ 53 h 121"/>
                  <a:gd name="T64" fmla="*/ 83 w 85"/>
                  <a:gd name="T65" fmla="*/ 44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5" h="121">
                    <a:moveTo>
                      <a:pt x="83" y="44"/>
                    </a:moveTo>
                    <a:cubicBezTo>
                      <a:pt x="63" y="4"/>
                      <a:pt x="63" y="4"/>
                      <a:pt x="63" y="4"/>
                    </a:cubicBezTo>
                    <a:cubicBezTo>
                      <a:pt x="62" y="1"/>
                      <a:pt x="59" y="0"/>
                      <a:pt x="56" y="0"/>
                    </a:cubicBezTo>
                    <a:cubicBezTo>
                      <a:pt x="56" y="0"/>
                      <a:pt x="56" y="0"/>
                      <a:pt x="56" y="0"/>
                    </a:cubicBezTo>
                    <a:cubicBezTo>
                      <a:pt x="52" y="0"/>
                      <a:pt x="52" y="0"/>
                      <a:pt x="52" y="0"/>
                    </a:cubicBezTo>
                    <a:cubicBezTo>
                      <a:pt x="32" y="0"/>
                      <a:pt x="32" y="0"/>
                      <a:pt x="32" y="0"/>
                    </a:cubicBezTo>
                    <a:cubicBezTo>
                      <a:pt x="28" y="0"/>
                      <a:pt x="28" y="0"/>
                      <a:pt x="28" y="0"/>
                    </a:cubicBezTo>
                    <a:cubicBezTo>
                      <a:pt x="28" y="0"/>
                      <a:pt x="28" y="0"/>
                      <a:pt x="28" y="0"/>
                    </a:cubicBezTo>
                    <a:cubicBezTo>
                      <a:pt x="25" y="0"/>
                      <a:pt x="22" y="1"/>
                      <a:pt x="21" y="4"/>
                    </a:cubicBezTo>
                    <a:cubicBezTo>
                      <a:pt x="1" y="44"/>
                      <a:pt x="1" y="44"/>
                      <a:pt x="1" y="44"/>
                    </a:cubicBezTo>
                    <a:cubicBezTo>
                      <a:pt x="0" y="47"/>
                      <a:pt x="1" y="51"/>
                      <a:pt x="4" y="53"/>
                    </a:cubicBezTo>
                    <a:cubicBezTo>
                      <a:pt x="8" y="54"/>
                      <a:pt x="12" y="53"/>
                      <a:pt x="13" y="50"/>
                    </a:cubicBezTo>
                    <a:cubicBezTo>
                      <a:pt x="25" y="25"/>
                      <a:pt x="25" y="25"/>
                      <a:pt x="25" y="25"/>
                    </a:cubicBezTo>
                    <a:cubicBezTo>
                      <a:pt x="26" y="40"/>
                      <a:pt x="26" y="40"/>
                      <a:pt x="26" y="40"/>
                    </a:cubicBezTo>
                    <a:cubicBezTo>
                      <a:pt x="13" y="72"/>
                      <a:pt x="13" y="72"/>
                      <a:pt x="13" y="72"/>
                    </a:cubicBezTo>
                    <a:cubicBezTo>
                      <a:pt x="12" y="74"/>
                      <a:pt x="13" y="77"/>
                      <a:pt x="16" y="77"/>
                    </a:cubicBezTo>
                    <a:cubicBezTo>
                      <a:pt x="27" y="77"/>
                      <a:pt x="27" y="77"/>
                      <a:pt x="27" y="77"/>
                    </a:cubicBezTo>
                    <a:cubicBezTo>
                      <a:pt x="27" y="114"/>
                      <a:pt x="27" y="114"/>
                      <a:pt x="27" y="114"/>
                    </a:cubicBezTo>
                    <a:cubicBezTo>
                      <a:pt x="27" y="118"/>
                      <a:pt x="30" y="121"/>
                      <a:pt x="33" y="121"/>
                    </a:cubicBezTo>
                    <a:cubicBezTo>
                      <a:pt x="37" y="121"/>
                      <a:pt x="40" y="118"/>
                      <a:pt x="40" y="114"/>
                    </a:cubicBezTo>
                    <a:cubicBezTo>
                      <a:pt x="40" y="77"/>
                      <a:pt x="40" y="77"/>
                      <a:pt x="40" y="77"/>
                    </a:cubicBezTo>
                    <a:cubicBezTo>
                      <a:pt x="44" y="77"/>
                      <a:pt x="44" y="77"/>
                      <a:pt x="44" y="77"/>
                    </a:cubicBezTo>
                    <a:cubicBezTo>
                      <a:pt x="44" y="114"/>
                      <a:pt x="44" y="114"/>
                      <a:pt x="44" y="114"/>
                    </a:cubicBezTo>
                    <a:cubicBezTo>
                      <a:pt x="44" y="118"/>
                      <a:pt x="47" y="121"/>
                      <a:pt x="51" y="121"/>
                    </a:cubicBezTo>
                    <a:cubicBezTo>
                      <a:pt x="54" y="121"/>
                      <a:pt x="57" y="118"/>
                      <a:pt x="57" y="114"/>
                    </a:cubicBezTo>
                    <a:cubicBezTo>
                      <a:pt x="57" y="77"/>
                      <a:pt x="57" y="77"/>
                      <a:pt x="57" y="77"/>
                    </a:cubicBezTo>
                    <a:cubicBezTo>
                      <a:pt x="68" y="77"/>
                      <a:pt x="68" y="77"/>
                      <a:pt x="68" y="77"/>
                    </a:cubicBezTo>
                    <a:cubicBezTo>
                      <a:pt x="71" y="77"/>
                      <a:pt x="73" y="74"/>
                      <a:pt x="72" y="72"/>
                    </a:cubicBezTo>
                    <a:cubicBezTo>
                      <a:pt x="58" y="40"/>
                      <a:pt x="58" y="40"/>
                      <a:pt x="58" y="40"/>
                    </a:cubicBezTo>
                    <a:cubicBezTo>
                      <a:pt x="59" y="25"/>
                      <a:pt x="59" y="25"/>
                      <a:pt x="59" y="25"/>
                    </a:cubicBezTo>
                    <a:cubicBezTo>
                      <a:pt x="71" y="50"/>
                      <a:pt x="71" y="50"/>
                      <a:pt x="71" y="50"/>
                    </a:cubicBezTo>
                    <a:cubicBezTo>
                      <a:pt x="72" y="53"/>
                      <a:pt x="77" y="54"/>
                      <a:pt x="80" y="53"/>
                    </a:cubicBezTo>
                    <a:cubicBezTo>
                      <a:pt x="83" y="51"/>
                      <a:pt x="85" y="47"/>
                      <a:pt x="83" y="4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Tree>
    <p:extLst>
      <p:ext uri="{BB962C8B-B14F-4D97-AF65-F5344CB8AC3E}">
        <p14:creationId xmlns:p14="http://schemas.microsoft.com/office/powerpoint/2010/main" val="34319841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up)">
                                      <p:cBhvr>
                                        <p:cTn id="11" dur="500"/>
                                        <p:tgtEl>
                                          <p:spTgt spid="12"/>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wipe(up)">
                                      <p:cBhvr>
                                        <p:cTn id="15" dur="500"/>
                                        <p:tgtEl>
                                          <p:spTgt spid="26"/>
                                        </p:tgtEl>
                                      </p:cBhvr>
                                    </p:animEffect>
                                  </p:childTnLst>
                                </p:cTn>
                              </p:par>
                            </p:childTnLst>
                          </p:cTn>
                        </p:par>
                        <p:par>
                          <p:cTn id="16" fill="hold">
                            <p:stCondLst>
                              <p:cond delay="1500"/>
                            </p:stCondLst>
                            <p:childTnLst>
                              <p:par>
                                <p:cTn id="17" presetID="22" presetClass="entr" presetSubtype="1" fill="hold" nodeType="after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wipe(up)">
                                      <p:cBhvr>
                                        <p:cTn id="19" dur="500"/>
                                        <p:tgtEl>
                                          <p:spTgt spid="20"/>
                                        </p:tgtEl>
                                      </p:cBhvr>
                                    </p:animEffec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wipe(up)">
                                      <p:cBhvr>
                                        <p:cTn id="23" dur="500"/>
                                        <p:tgtEl>
                                          <p:spTgt spid="23"/>
                                        </p:tgtEl>
                                      </p:cBhvr>
                                    </p:animEffect>
                                  </p:childTnLst>
                                </p:cTn>
                              </p:par>
                            </p:childTnLst>
                          </p:cTn>
                        </p:par>
                        <p:par>
                          <p:cTn id="24" fill="hold">
                            <p:stCondLst>
                              <p:cond delay="2500"/>
                            </p:stCondLst>
                            <p:childTnLst>
                              <p:par>
                                <p:cTn id="25" presetID="22" presetClass="entr" presetSubtype="8" fill="hold" nodeType="after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wipe(left)">
                                      <p:cBhvr>
                                        <p:cTn id="27" dur="500"/>
                                        <p:tgtEl>
                                          <p:spTgt spid="29"/>
                                        </p:tgtEl>
                                      </p:cBhvr>
                                    </p:animEffect>
                                  </p:childTnLst>
                                </p:cTn>
                              </p:par>
                              <p:par>
                                <p:cTn id="28" presetID="2" presetClass="entr" presetSubtype="4" fill="hold" grpId="0" nodeType="withEffect">
                                  <p:stCondLst>
                                    <p:cond delay="0"/>
                                  </p:stCondLst>
                                  <p:childTnLst>
                                    <p:set>
                                      <p:cBhvr>
                                        <p:cTn id="29" dur="1" fill="hold">
                                          <p:stCondLst>
                                            <p:cond delay="0"/>
                                          </p:stCondLst>
                                        </p:cTn>
                                        <p:tgtEl>
                                          <p:spTgt spid="31"/>
                                        </p:tgtEl>
                                        <p:attrNameLst>
                                          <p:attrName>style.visibility</p:attrName>
                                        </p:attrNameLst>
                                      </p:cBhvr>
                                      <p:to>
                                        <p:strVal val="visible"/>
                                      </p:to>
                                    </p:set>
                                    <p:anim calcmode="lin" valueType="num">
                                      <p:cBhvr additive="base">
                                        <p:cTn id="30" dur="500" fill="hold"/>
                                        <p:tgtEl>
                                          <p:spTgt spid="31"/>
                                        </p:tgtEl>
                                        <p:attrNameLst>
                                          <p:attrName>ppt_x</p:attrName>
                                        </p:attrNameLst>
                                      </p:cBhvr>
                                      <p:tavLst>
                                        <p:tav tm="0">
                                          <p:val>
                                            <p:strVal val="#ppt_x"/>
                                          </p:val>
                                        </p:tav>
                                        <p:tav tm="100000">
                                          <p:val>
                                            <p:strVal val="#ppt_x"/>
                                          </p:val>
                                        </p:tav>
                                      </p:tavLst>
                                    </p:anim>
                                    <p:anim calcmode="lin" valueType="num">
                                      <p:cBhvr additive="base">
                                        <p:cTn id="31"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DEFF495D-6E6A-C240-2319-E731D0808E9F}"/>
              </a:ext>
            </a:extLst>
          </p:cNvPr>
          <p:cNvGrpSpPr/>
          <p:nvPr/>
        </p:nvGrpSpPr>
        <p:grpSpPr>
          <a:xfrm>
            <a:off x="1582766" y="561767"/>
            <a:ext cx="9422816" cy="6296233"/>
            <a:chOff x="1582766" y="561767"/>
            <a:chExt cx="9422816" cy="6296233"/>
          </a:xfrm>
        </p:grpSpPr>
        <p:pic>
          <p:nvPicPr>
            <p:cNvPr id="8" name="Picture 7">
              <a:extLst>
                <a:ext uri="{FF2B5EF4-FFF2-40B4-BE49-F238E27FC236}">
                  <a16:creationId xmlns:a16="http://schemas.microsoft.com/office/drawing/2014/main" id="{82136798-1FBD-DF9C-D346-34D84E4A0FCB}"/>
                </a:ext>
              </a:extLst>
            </p:cNvPr>
            <p:cNvPicPr>
              <a:picLocks noChangeAspect="1"/>
            </p:cNvPicPr>
            <p:nvPr/>
          </p:nvPicPr>
          <p:blipFill>
            <a:blip r:embed="rId2"/>
            <a:stretch>
              <a:fillRect/>
            </a:stretch>
          </p:blipFill>
          <p:spPr>
            <a:xfrm>
              <a:off x="1582766" y="561767"/>
              <a:ext cx="9422816" cy="6296233"/>
            </a:xfrm>
            <a:prstGeom prst="rect">
              <a:avLst/>
            </a:prstGeom>
          </p:spPr>
        </p:pic>
        <p:pic>
          <p:nvPicPr>
            <p:cNvPr id="6" name="Picture 5">
              <a:extLst>
                <a:ext uri="{FF2B5EF4-FFF2-40B4-BE49-F238E27FC236}">
                  <a16:creationId xmlns:a16="http://schemas.microsoft.com/office/drawing/2014/main" id="{4E0EBA98-A535-4E08-39F5-45D0E116A11B}"/>
                </a:ext>
              </a:extLst>
            </p:cNvPr>
            <p:cNvPicPr>
              <a:picLocks noChangeAspect="1"/>
            </p:cNvPicPr>
            <p:nvPr/>
          </p:nvPicPr>
          <p:blipFill>
            <a:blip r:embed="rId3"/>
            <a:stretch>
              <a:fillRect/>
            </a:stretch>
          </p:blipFill>
          <p:spPr>
            <a:xfrm>
              <a:off x="2080727" y="3596384"/>
              <a:ext cx="8924855" cy="2880066"/>
            </a:xfrm>
            <a:prstGeom prst="rect">
              <a:avLst/>
            </a:prstGeom>
          </p:spPr>
        </p:pic>
      </p:grpSp>
      <p:sp>
        <p:nvSpPr>
          <p:cNvPr id="3" name="Oval 2">
            <a:extLst>
              <a:ext uri="{FF2B5EF4-FFF2-40B4-BE49-F238E27FC236}">
                <a16:creationId xmlns:a16="http://schemas.microsoft.com/office/drawing/2014/main" id="{81E87AE4-C199-AFBA-9DE0-D4C1D74BDAD9}"/>
              </a:ext>
            </a:extLst>
          </p:cNvPr>
          <p:cNvSpPr/>
          <p:nvPr/>
        </p:nvSpPr>
        <p:spPr>
          <a:xfrm>
            <a:off x="2528596" y="1166327"/>
            <a:ext cx="997339" cy="554134"/>
          </a:xfrm>
          <a:prstGeom prst="ellipse">
            <a:avLst/>
          </a:prstGeom>
          <a:noFill/>
          <a:ln w="3492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3E568AA0-1A9C-9EDA-8E93-7F0EFD174F37}"/>
              </a:ext>
            </a:extLst>
          </p:cNvPr>
          <p:cNvSpPr/>
          <p:nvPr/>
        </p:nvSpPr>
        <p:spPr>
          <a:xfrm>
            <a:off x="9408367" y="1272877"/>
            <a:ext cx="997339" cy="554134"/>
          </a:xfrm>
          <a:prstGeom prst="ellipse">
            <a:avLst/>
          </a:prstGeom>
          <a:noFill/>
          <a:ln w="34925">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634CC83F-B7FE-DCF4-9AA7-CA730E462B32}"/>
              </a:ext>
            </a:extLst>
          </p:cNvPr>
          <p:cNvSpPr/>
          <p:nvPr/>
        </p:nvSpPr>
        <p:spPr>
          <a:xfrm>
            <a:off x="2727649" y="3575934"/>
            <a:ext cx="997339" cy="554134"/>
          </a:xfrm>
          <a:prstGeom prst="ellipse">
            <a:avLst/>
          </a:prstGeom>
          <a:noFill/>
          <a:ln w="3492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F4274649-6E07-D4B1-A91D-62B5D8182B15}"/>
              </a:ext>
            </a:extLst>
          </p:cNvPr>
          <p:cNvSpPr/>
          <p:nvPr/>
        </p:nvSpPr>
        <p:spPr>
          <a:xfrm>
            <a:off x="9308840" y="4009856"/>
            <a:ext cx="997339" cy="554134"/>
          </a:xfrm>
          <a:prstGeom prst="ellipse">
            <a:avLst/>
          </a:prstGeom>
          <a:noFill/>
          <a:ln w="34925">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82B261E1-B471-40A6-8A91-542C7FE1C363}"/>
              </a:ext>
            </a:extLst>
          </p:cNvPr>
          <p:cNvSpPr txBox="1"/>
          <p:nvPr/>
        </p:nvSpPr>
        <p:spPr>
          <a:xfrm>
            <a:off x="4739049" y="941982"/>
            <a:ext cx="3456203" cy="369332"/>
          </a:xfrm>
          <a:prstGeom prst="rect">
            <a:avLst/>
          </a:prstGeom>
          <a:noFill/>
        </p:spPr>
        <p:txBody>
          <a:bodyPr wrap="none" rtlCol="0">
            <a:spAutoFit/>
          </a:bodyPr>
          <a:lstStyle/>
          <a:p>
            <a:pPr algn="ctr"/>
            <a:r>
              <a:rPr lang="el-GR" b="1" dirty="0"/>
              <a:t>Αριθμός Προγραμμάτων Ανά Έτος</a:t>
            </a:r>
            <a:endParaRPr lang="en-US" b="1" dirty="0"/>
          </a:p>
        </p:txBody>
      </p:sp>
      <p:sp>
        <p:nvSpPr>
          <p:cNvPr id="12" name="TextBox 11">
            <a:extLst>
              <a:ext uri="{FF2B5EF4-FFF2-40B4-BE49-F238E27FC236}">
                <a16:creationId xmlns:a16="http://schemas.microsoft.com/office/drawing/2014/main" id="{FE556737-7A5C-2391-B69B-932E6DABB6FF}"/>
              </a:ext>
            </a:extLst>
          </p:cNvPr>
          <p:cNvSpPr txBox="1"/>
          <p:nvPr/>
        </p:nvSpPr>
        <p:spPr>
          <a:xfrm>
            <a:off x="4033933" y="3445633"/>
            <a:ext cx="5274907" cy="369332"/>
          </a:xfrm>
          <a:prstGeom prst="rect">
            <a:avLst/>
          </a:prstGeom>
          <a:noFill/>
        </p:spPr>
        <p:txBody>
          <a:bodyPr wrap="none" rtlCol="0">
            <a:spAutoFit/>
          </a:bodyPr>
          <a:lstStyle/>
          <a:p>
            <a:pPr algn="ctr"/>
            <a:r>
              <a:rPr lang="el-GR" b="1" dirty="0"/>
              <a:t>Αριθμός Συμμετεχόντων στα Προγράμματα Ανά Έτος</a:t>
            </a:r>
            <a:endParaRPr lang="en-US" b="1" dirty="0"/>
          </a:p>
        </p:txBody>
      </p:sp>
      <p:sp>
        <p:nvSpPr>
          <p:cNvPr id="2" name="TextBox 1">
            <a:extLst>
              <a:ext uri="{FF2B5EF4-FFF2-40B4-BE49-F238E27FC236}">
                <a16:creationId xmlns:a16="http://schemas.microsoft.com/office/drawing/2014/main" id="{58686078-0417-1C4B-0CDC-FEAE63E10D08}"/>
              </a:ext>
            </a:extLst>
          </p:cNvPr>
          <p:cNvSpPr txBox="1"/>
          <p:nvPr/>
        </p:nvSpPr>
        <p:spPr>
          <a:xfrm>
            <a:off x="1659468" y="11506"/>
            <a:ext cx="10210800" cy="568361"/>
          </a:xfrm>
          <a:prstGeom prst="rect">
            <a:avLst/>
          </a:prstGeom>
          <a:noFill/>
        </p:spPr>
        <p:txBody>
          <a:bodyPr wrap="square" rtlCol="0">
            <a:spAutoFit/>
          </a:bodyPr>
          <a:lstStyle/>
          <a:p>
            <a:pPr algn="ctr">
              <a:lnSpc>
                <a:spcPct val="150000"/>
              </a:lnSpc>
            </a:pPr>
            <a:r>
              <a:rPr lang="el-GR" sz="2300" b="1" dirty="0">
                <a:effectLst>
                  <a:outerShdw blurRad="38100" dist="38100" dir="2700000" algn="tl">
                    <a:srgbClr val="000000">
                      <a:alpha val="43137"/>
                    </a:srgbClr>
                  </a:outerShdw>
                </a:effectLst>
              </a:rPr>
              <a:t>Οι Δράσεις Συνεχιζόμενης Κατάρτισης σε Αριθμούς</a:t>
            </a:r>
          </a:p>
        </p:txBody>
      </p:sp>
    </p:spTree>
    <p:extLst>
      <p:ext uri="{BB962C8B-B14F-4D97-AF65-F5344CB8AC3E}">
        <p14:creationId xmlns:p14="http://schemas.microsoft.com/office/powerpoint/2010/main" val="9492635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wipe(left)">
                                      <p:cBhvr>
                                        <p:cTn id="10" dur="1500"/>
                                        <p:tgtEl>
                                          <p:spTgt spid="13"/>
                                        </p:tgtEl>
                                      </p:cBhvr>
                                    </p:animEffect>
                                  </p:childTnLst>
                                </p:cTn>
                              </p:par>
                              <p:par>
                                <p:cTn id="11" presetID="53" presetClass="entr" presetSubtype="16"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p:cTn id="13" dur="500" fill="hold"/>
                                        <p:tgtEl>
                                          <p:spTgt spid="11"/>
                                        </p:tgtEl>
                                        <p:attrNameLst>
                                          <p:attrName>ppt_w</p:attrName>
                                        </p:attrNameLst>
                                      </p:cBhvr>
                                      <p:tavLst>
                                        <p:tav tm="0">
                                          <p:val>
                                            <p:fltVal val="0"/>
                                          </p:val>
                                        </p:tav>
                                        <p:tav tm="100000">
                                          <p:val>
                                            <p:strVal val="#ppt_w"/>
                                          </p:val>
                                        </p:tav>
                                      </p:tavLst>
                                    </p:anim>
                                    <p:anim calcmode="lin" valueType="num">
                                      <p:cBhvr>
                                        <p:cTn id="14" dur="500" fill="hold"/>
                                        <p:tgtEl>
                                          <p:spTgt spid="11"/>
                                        </p:tgtEl>
                                        <p:attrNameLst>
                                          <p:attrName>ppt_h</p:attrName>
                                        </p:attrNameLst>
                                      </p:cBhvr>
                                      <p:tavLst>
                                        <p:tav tm="0">
                                          <p:val>
                                            <p:fltVal val="0"/>
                                          </p:val>
                                        </p:tav>
                                        <p:tav tm="100000">
                                          <p:val>
                                            <p:strVal val="#ppt_h"/>
                                          </p:val>
                                        </p:tav>
                                      </p:tavLst>
                                    </p:anim>
                                    <p:animEffect transition="in" filter="fade">
                                      <p:cBhvr>
                                        <p:cTn id="15" dur="500"/>
                                        <p:tgtEl>
                                          <p:spTgt spid="11"/>
                                        </p:tgtEl>
                                      </p:cBhvr>
                                    </p:animEffect>
                                  </p:childTnLst>
                                </p:cTn>
                              </p:par>
                              <p:par>
                                <p:cTn id="16" presetID="53" presetClass="entr" presetSubtype="16"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 calcmode="lin" valueType="num">
                                      <p:cBhvr>
                                        <p:cTn id="18" dur="500" fill="hold"/>
                                        <p:tgtEl>
                                          <p:spTgt spid="12"/>
                                        </p:tgtEl>
                                        <p:attrNameLst>
                                          <p:attrName>ppt_w</p:attrName>
                                        </p:attrNameLst>
                                      </p:cBhvr>
                                      <p:tavLst>
                                        <p:tav tm="0">
                                          <p:val>
                                            <p:fltVal val="0"/>
                                          </p:val>
                                        </p:tav>
                                        <p:tav tm="100000">
                                          <p:val>
                                            <p:strVal val="#ppt_w"/>
                                          </p:val>
                                        </p:tav>
                                      </p:tavLst>
                                    </p:anim>
                                    <p:anim calcmode="lin" valueType="num">
                                      <p:cBhvr>
                                        <p:cTn id="19" dur="500" fill="hold"/>
                                        <p:tgtEl>
                                          <p:spTgt spid="12"/>
                                        </p:tgtEl>
                                        <p:attrNameLst>
                                          <p:attrName>ppt_h</p:attrName>
                                        </p:attrNameLst>
                                      </p:cBhvr>
                                      <p:tavLst>
                                        <p:tav tm="0">
                                          <p:val>
                                            <p:fltVal val="0"/>
                                          </p:val>
                                        </p:tav>
                                        <p:tav tm="100000">
                                          <p:val>
                                            <p:strVal val="#ppt_h"/>
                                          </p:val>
                                        </p:tav>
                                      </p:tavLst>
                                    </p:anim>
                                    <p:animEffect transition="in" filter="fade">
                                      <p:cBhvr>
                                        <p:cTn id="20" dur="500"/>
                                        <p:tgtEl>
                                          <p:spTgt spid="12"/>
                                        </p:tgtEl>
                                      </p:cBhvr>
                                    </p:animEffect>
                                  </p:childTnLst>
                                </p:cTn>
                              </p:par>
                              <p:par>
                                <p:cTn id="21" presetID="21" presetClass="entr" presetSubtype="1" fill="hold" grpId="0" nodeType="withEffect">
                                  <p:stCondLst>
                                    <p:cond delay="700"/>
                                  </p:stCondLst>
                                  <p:childTnLst>
                                    <p:set>
                                      <p:cBhvr>
                                        <p:cTn id="22" dur="1" fill="hold">
                                          <p:stCondLst>
                                            <p:cond delay="0"/>
                                          </p:stCondLst>
                                        </p:cTn>
                                        <p:tgtEl>
                                          <p:spTgt spid="3"/>
                                        </p:tgtEl>
                                        <p:attrNameLst>
                                          <p:attrName>style.visibility</p:attrName>
                                        </p:attrNameLst>
                                      </p:cBhvr>
                                      <p:to>
                                        <p:strVal val="visible"/>
                                      </p:to>
                                    </p:set>
                                    <p:animEffect transition="in" filter="wheel(1)">
                                      <p:cBhvr>
                                        <p:cTn id="23" dur="1300"/>
                                        <p:tgtEl>
                                          <p:spTgt spid="3"/>
                                        </p:tgtEl>
                                      </p:cBhvr>
                                    </p:animEffect>
                                  </p:childTnLst>
                                </p:cTn>
                              </p:par>
                              <p:par>
                                <p:cTn id="24" presetID="21" presetClass="entr" presetSubtype="1" fill="hold" grpId="0" nodeType="withEffect">
                                  <p:stCondLst>
                                    <p:cond delay="1100"/>
                                  </p:stCondLst>
                                  <p:childTnLst>
                                    <p:set>
                                      <p:cBhvr>
                                        <p:cTn id="25" dur="1" fill="hold">
                                          <p:stCondLst>
                                            <p:cond delay="0"/>
                                          </p:stCondLst>
                                        </p:cTn>
                                        <p:tgtEl>
                                          <p:spTgt spid="4"/>
                                        </p:tgtEl>
                                        <p:attrNameLst>
                                          <p:attrName>style.visibility</p:attrName>
                                        </p:attrNameLst>
                                      </p:cBhvr>
                                      <p:to>
                                        <p:strVal val="visible"/>
                                      </p:to>
                                    </p:set>
                                    <p:animEffect transition="in" filter="wheel(1)">
                                      <p:cBhvr>
                                        <p:cTn id="26" dur="2000"/>
                                        <p:tgtEl>
                                          <p:spTgt spid="4"/>
                                        </p:tgtEl>
                                      </p:cBhvr>
                                    </p:animEffect>
                                  </p:childTnLst>
                                </p:cTn>
                              </p:par>
                              <p:par>
                                <p:cTn id="27" presetID="21" presetClass="entr" presetSubtype="1" fill="hold" grpId="0" nodeType="withEffect">
                                  <p:stCondLst>
                                    <p:cond delay="1000"/>
                                  </p:stCondLst>
                                  <p:childTnLst>
                                    <p:set>
                                      <p:cBhvr>
                                        <p:cTn id="28" dur="1" fill="hold">
                                          <p:stCondLst>
                                            <p:cond delay="0"/>
                                          </p:stCondLst>
                                        </p:cTn>
                                        <p:tgtEl>
                                          <p:spTgt spid="9"/>
                                        </p:tgtEl>
                                        <p:attrNameLst>
                                          <p:attrName>style.visibility</p:attrName>
                                        </p:attrNameLst>
                                      </p:cBhvr>
                                      <p:to>
                                        <p:strVal val="visible"/>
                                      </p:to>
                                    </p:set>
                                    <p:animEffect transition="in" filter="wheel(1)">
                                      <p:cBhvr>
                                        <p:cTn id="29" dur="2000"/>
                                        <p:tgtEl>
                                          <p:spTgt spid="9"/>
                                        </p:tgtEl>
                                      </p:cBhvr>
                                    </p:animEffect>
                                  </p:childTnLst>
                                </p:cTn>
                              </p:par>
                              <p:par>
                                <p:cTn id="30" presetID="21" presetClass="entr" presetSubtype="1" fill="hold" grpId="0" nodeType="withEffect">
                                  <p:stCondLst>
                                    <p:cond delay="1000"/>
                                  </p:stCondLst>
                                  <p:childTnLst>
                                    <p:set>
                                      <p:cBhvr>
                                        <p:cTn id="31" dur="1" fill="hold">
                                          <p:stCondLst>
                                            <p:cond delay="0"/>
                                          </p:stCondLst>
                                        </p:cTn>
                                        <p:tgtEl>
                                          <p:spTgt spid="10"/>
                                        </p:tgtEl>
                                        <p:attrNameLst>
                                          <p:attrName>style.visibility</p:attrName>
                                        </p:attrNameLst>
                                      </p:cBhvr>
                                      <p:to>
                                        <p:strVal val="visible"/>
                                      </p:to>
                                    </p:set>
                                    <p:animEffect transition="in" filter="wheel(1)">
                                      <p:cBhvr>
                                        <p:cTn id="32"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9" grpId="0" animBg="1"/>
      <p:bldP spid="10" grpId="0" animBg="1"/>
      <p:bldP spid="11" grpId="0"/>
      <p:bldP spid="12" grpId="0"/>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93EEF622-7269-8030-4318-43890ACA3178}"/>
              </a:ext>
            </a:extLst>
          </p:cNvPr>
          <p:cNvPicPr>
            <a:picLocks noChangeAspect="1"/>
          </p:cNvPicPr>
          <p:nvPr/>
        </p:nvPicPr>
        <p:blipFill>
          <a:blip r:embed="rId2"/>
          <a:stretch>
            <a:fillRect/>
          </a:stretch>
        </p:blipFill>
        <p:spPr>
          <a:xfrm>
            <a:off x="1443990" y="761299"/>
            <a:ext cx="9304020" cy="6073140"/>
          </a:xfrm>
          <a:prstGeom prst="rect">
            <a:avLst/>
          </a:prstGeom>
        </p:spPr>
      </p:pic>
      <p:sp>
        <p:nvSpPr>
          <p:cNvPr id="3" name="TextBox 2">
            <a:extLst>
              <a:ext uri="{FF2B5EF4-FFF2-40B4-BE49-F238E27FC236}">
                <a16:creationId xmlns:a16="http://schemas.microsoft.com/office/drawing/2014/main" id="{0B351ECB-9F66-E870-F267-9C0A037EE917}"/>
              </a:ext>
            </a:extLst>
          </p:cNvPr>
          <p:cNvSpPr txBox="1"/>
          <p:nvPr/>
        </p:nvSpPr>
        <p:spPr>
          <a:xfrm>
            <a:off x="10748010" y="1020966"/>
            <a:ext cx="803425" cy="338554"/>
          </a:xfrm>
          <a:prstGeom prst="rect">
            <a:avLst/>
          </a:prstGeom>
          <a:solidFill>
            <a:srgbClr val="FFFF00"/>
          </a:solidFill>
        </p:spPr>
        <p:txBody>
          <a:bodyPr wrap="none" rtlCol="0">
            <a:spAutoFit/>
          </a:bodyPr>
          <a:lstStyle/>
          <a:p>
            <a:pPr algn="ctr"/>
            <a:r>
              <a:rPr lang="el-GR" sz="1600" b="1" dirty="0"/>
              <a:t>43,47%</a:t>
            </a:r>
            <a:endParaRPr lang="en-US" sz="1600" b="1" dirty="0"/>
          </a:p>
        </p:txBody>
      </p:sp>
      <p:sp>
        <p:nvSpPr>
          <p:cNvPr id="4" name="TextBox 3">
            <a:extLst>
              <a:ext uri="{FF2B5EF4-FFF2-40B4-BE49-F238E27FC236}">
                <a16:creationId xmlns:a16="http://schemas.microsoft.com/office/drawing/2014/main" id="{9300801D-682E-F750-FC9B-284B3B76E901}"/>
              </a:ext>
            </a:extLst>
          </p:cNvPr>
          <p:cNvSpPr txBox="1"/>
          <p:nvPr/>
        </p:nvSpPr>
        <p:spPr>
          <a:xfrm>
            <a:off x="8267933" y="1713329"/>
            <a:ext cx="803425" cy="338554"/>
          </a:xfrm>
          <a:prstGeom prst="rect">
            <a:avLst/>
          </a:prstGeom>
          <a:solidFill>
            <a:srgbClr val="FFFF00"/>
          </a:solidFill>
        </p:spPr>
        <p:txBody>
          <a:bodyPr wrap="none" rtlCol="0">
            <a:spAutoFit/>
          </a:bodyPr>
          <a:lstStyle/>
          <a:p>
            <a:pPr algn="ctr"/>
            <a:r>
              <a:rPr lang="el-GR" sz="1600" b="1" dirty="0"/>
              <a:t>17,52%</a:t>
            </a:r>
            <a:endParaRPr lang="en-US" sz="1600" b="1" dirty="0"/>
          </a:p>
        </p:txBody>
      </p:sp>
      <p:sp>
        <p:nvSpPr>
          <p:cNvPr id="5" name="TextBox 4">
            <a:extLst>
              <a:ext uri="{FF2B5EF4-FFF2-40B4-BE49-F238E27FC236}">
                <a16:creationId xmlns:a16="http://schemas.microsoft.com/office/drawing/2014/main" id="{91470AD9-6D5E-55C1-4DEB-78E68E52E6A2}"/>
              </a:ext>
            </a:extLst>
          </p:cNvPr>
          <p:cNvSpPr txBox="1"/>
          <p:nvPr/>
        </p:nvSpPr>
        <p:spPr>
          <a:xfrm>
            <a:off x="7938880" y="2351750"/>
            <a:ext cx="803425" cy="338554"/>
          </a:xfrm>
          <a:prstGeom prst="rect">
            <a:avLst/>
          </a:prstGeom>
          <a:solidFill>
            <a:srgbClr val="FFFF00"/>
          </a:solidFill>
        </p:spPr>
        <p:txBody>
          <a:bodyPr wrap="none" rtlCol="0">
            <a:spAutoFit/>
          </a:bodyPr>
          <a:lstStyle/>
          <a:p>
            <a:pPr algn="ctr"/>
            <a:r>
              <a:rPr lang="el-GR" sz="1600" b="1" dirty="0"/>
              <a:t>13,89%</a:t>
            </a:r>
            <a:endParaRPr lang="en-US" sz="1600" b="1" dirty="0"/>
          </a:p>
        </p:txBody>
      </p:sp>
      <p:sp>
        <p:nvSpPr>
          <p:cNvPr id="6" name="TextBox 5">
            <a:extLst>
              <a:ext uri="{FF2B5EF4-FFF2-40B4-BE49-F238E27FC236}">
                <a16:creationId xmlns:a16="http://schemas.microsoft.com/office/drawing/2014/main" id="{9A5F7FC0-21C4-A2A3-8D4F-41CB8290B36A}"/>
              </a:ext>
            </a:extLst>
          </p:cNvPr>
          <p:cNvSpPr txBox="1"/>
          <p:nvPr/>
        </p:nvSpPr>
        <p:spPr>
          <a:xfrm>
            <a:off x="7403940" y="2990171"/>
            <a:ext cx="699230" cy="338554"/>
          </a:xfrm>
          <a:prstGeom prst="rect">
            <a:avLst/>
          </a:prstGeom>
          <a:solidFill>
            <a:srgbClr val="FFFF00"/>
          </a:solidFill>
        </p:spPr>
        <p:txBody>
          <a:bodyPr wrap="none" rtlCol="0">
            <a:spAutoFit/>
          </a:bodyPr>
          <a:lstStyle/>
          <a:p>
            <a:pPr algn="ctr"/>
            <a:r>
              <a:rPr lang="el-GR" sz="1600" b="1" dirty="0"/>
              <a:t>8,36%</a:t>
            </a:r>
            <a:endParaRPr lang="en-US" sz="1600" b="1" dirty="0"/>
          </a:p>
        </p:txBody>
      </p:sp>
      <p:sp>
        <p:nvSpPr>
          <p:cNvPr id="7" name="TextBox 6">
            <a:extLst>
              <a:ext uri="{FF2B5EF4-FFF2-40B4-BE49-F238E27FC236}">
                <a16:creationId xmlns:a16="http://schemas.microsoft.com/office/drawing/2014/main" id="{330BE46D-3374-F910-F20D-F73DD4FF8064}"/>
              </a:ext>
            </a:extLst>
          </p:cNvPr>
          <p:cNvSpPr txBox="1"/>
          <p:nvPr/>
        </p:nvSpPr>
        <p:spPr>
          <a:xfrm>
            <a:off x="7054325" y="3628592"/>
            <a:ext cx="699230" cy="338554"/>
          </a:xfrm>
          <a:prstGeom prst="rect">
            <a:avLst/>
          </a:prstGeom>
          <a:solidFill>
            <a:srgbClr val="FFFF00"/>
          </a:solidFill>
        </p:spPr>
        <p:txBody>
          <a:bodyPr wrap="none" rtlCol="0">
            <a:spAutoFit/>
          </a:bodyPr>
          <a:lstStyle/>
          <a:p>
            <a:pPr algn="ctr"/>
            <a:r>
              <a:rPr lang="el-GR" sz="1600" b="1" dirty="0"/>
              <a:t>6,93%</a:t>
            </a:r>
            <a:endParaRPr lang="en-US" sz="1600" b="1" dirty="0"/>
          </a:p>
        </p:txBody>
      </p:sp>
      <p:sp>
        <p:nvSpPr>
          <p:cNvPr id="8" name="TextBox 7">
            <a:extLst>
              <a:ext uri="{FF2B5EF4-FFF2-40B4-BE49-F238E27FC236}">
                <a16:creationId xmlns:a16="http://schemas.microsoft.com/office/drawing/2014/main" id="{75405011-9998-D891-A590-61A9E3C1BD28}"/>
              </a:ext>
            </a:extLst>
          </p:cNvPr>
          <p:cNvSpPr txBox="1"/>
          <p:nvPr/>
        </p:nvSpPr>
        <p:spPr>
          <a:xfrm>
            <a:off x="6992528" y="4223109"/>
            <a:ext cx="699230" cy="338554"/>
          </a:xfrm>
          <a:prstGeom prst="rect">
            <a:avLst/>
          </a:prstGeom>
          <a:solidFill>
            <a:srgbClr val="FFFF00"/>
          </a:solidFill>
        </p:spPr>
        <p:txBody>
          <a:bodyPr wrap="none" rtlCol="0">
            <a:spAutoFit/>
          </a:bodyPr>
          <a:lstStyle/>
          <a:p>
            <a:pPr algn="ctr"/>
            <a:r>
              <a:rPr lang="el-GR" sz="1600" b="1" dirty="0"/>
              <a:t>6,51%</a:t>
            </a:r>
            <a:endParaRPr lang="en-US" sz="1600" b="1" dirty="0"/>
          </a:p>
        </p:txBody>
      </p:sp>
      <p:sp>
        <p:nvSpPr>
          <p:cNvPr id="9" name="TextBox 8">
            <a:extLst>
              <a:ext uri="{FF2B5EF4-FFF2-40B4-BE49-F238E27FC236}">
                <a16:creationId xmlns:a16="http://schemas.microsoft.com/office/drawing/2014/main" id="{46DC1A8E-3C61-7E2C-E560-93475F71957E}"/>
              </a:ext>
            </a:extLst>
          </p:cNvPr>
          <p:cNvSpPr txBox="1"/>
          <p:nvPr/>
        </p:nvSpPr>
        <p:spPr>
          <a:xfrm>
            <a:off x="6515597" y="4865874"/>
            <a:ext cx="699230" cy="338554"/>
          </a:xfrm>
          <a:prstGeom prst="rect">
            <a:avLst/>
          </a:prstGeom>
          <a:solidFill>
            <a:srgbClr val="FFFF00"/>
          </a:solidFill>
        </p:spPr>
        <p:txBody>
          <a:bodyPr wrap="none" rtlCol="0">
            <a:spAutoFit/>
          </a:bodyPr>
          <a:lstStyle/>
          <a:p>
            <a:pPr algn="ctr"/>
            <a:r>
              <a:rPr lang="el-GR" sz="1600" b="1" dirty="0"/>
              <a:t>1,21%</a:t>
            </a:r>
            <a:endParaRPr lang="en-US" sz="1600" b="1" dirty="0"/>
          </a:p>
        </p:txBody>
      </p:sp>
      <p:sp>
        <p:nvSpPr>
          <p:cNvPr id="10" name="TextBox 9">
            <a:extLst>
              <a:ext uri="{FF2B5EF4-FFF2-40B4-BE49-F238E27FC236}">
                <a16:creationId xmlns:a16="http://schemas.microsoft.com/office/drawing/2014/main" id="{96D9BCB8-FF0D-4FB5-51CB-8AC13427EE13}"/>
              </a:ext>
            </a:extLst>
          </p:cNvPr>
          <p:cNvSpPr txBox="1"/>
          <p:nvPr/>
        </p:nvSpPr>
        <p:spPr>
          <a:xfrm>
            <a:off x="6480476" y="5474426"/>
            <a:ext cx="699230" cy="338554"/>
          </a:xfrm>
          <a:prstGeom prst="rect">
            <a:avLst/>
          </a:prstGeom>
          <a:solidFill>
            <a:srgbClr val="FFFF00"/>
          </a:solidFill>
        </p:spPr>
        <p:txBody>
          <a:bodyPr wrap="none" rtlCol="0">
            <a:spAutoFit/>
          </a:bodyPr>
          <a:lstStyle/>
          <a:p>
            <a:pPr algn="ctr"/>
            <a:r>
              <a:rPr lang="el-GR" sz="1600" b="1" dirty="0"/>
              <a:t>1,11%</a:t>
            </a:r>
            <a:endParaRPr lang="en-US" sz="1600" b="1" dirty="0"/>
          </a:p>
        </p:txBody>
      </p:sp>
      <p:sp>
        <p:nvSpPr>
          <p:cNvPr id="11" name="TextBox 10">
            <a:extLst>
              <a:ext uri="{FF2B5EF4-FFF2-40B4-BE49-F238E27FC236}">
                <a16:creationId xmlns:a16="http://schemas.microsoft.com/office/drawing/2014/main" id="{09AD6A84-6150-6C1F-3CD3-F25B3525C276}"/>
              </a:ext>
            </a:extLst>
          </p:cNvPr>
          <p:cNvSpPr txBox="1"/>
          <p:nvPr/>
        </p:nvSpPr>
        <p:spPr>
          <a:xfrm>
            <a:off x="6480476" y="6066746"/>
            <a:ext cx="699230" cy="338554"/>
          </a:xfrm>
          <a:prstGeom prst="rect">
            <a:avLst/>
          </a:prstGeom>
          <a:solidFill>
            <a:srgbClr val="FFFF00"/>
          </a:solidFill>
        </p:spPr>
        <p:txBody>
          <a:bodyPr wrap="none" rtlCol="0">
            <a:spAutoFit/>
          </a:bodyPr>
          <a:lstStyle/>
          <a:p>
            <a:pPr algn="ctr"/>
            <a:r>
              <a:rPr lang="el-GR" sz="1600" b="1" dirty="0"/>
              <a:t>1,01%</a:t>
            </a:r>
            <a:endParaRPr lang="en-US" sz="1600" b="1" dirty="0"/>
          </a:p>
        </p:txBody>
      </p:sp>
      <p:grpSp>
        <p:nvGrpSpPr>
          <p:cNvPr id="20" name="Group 19">
            <a:extLst>
              <a:ext uri="{FF2B5EF4-FFF2-40B4-BE49-F238E27FC236}">
                <a16:creationId xmlns:a16="http://schemas.microsoft.com/office/drawing/2014/main" id="{FEF1EE31-27F6-F47B-3053-7CE20FD0A5B0}"/>
              </a:ext>
            </a:extLst>
          </p:cNvPr>
          <p:cNvGrpSpPr/>
          <p:nvPr/>
        </p:nvGrpSpPr>
        <p:grpSpPr>
          <a:xfrm>
            <a:off x="9469588" y="2139173"/>
            <a:ext cx="2680951" cy="1233578"/>
            <a:chOff x="8525114" y="3429000"/>
            <a:chExt cx="1837266" cy="986913"/>
          </a:xfrm>
        </p:grpSpPr>
        <p:sp>
          <p:nvSpPr>
            <p:cNvPr id="12" name="TextBox 11">
              <a:extLst>
                <a:ext uri="{FF2B5EF4-FFF2-40B4-BE49-F238E27FC236}">
                  <a16:creationId xmlns:a16="http://schemas.microsoft.com/office/drawing/2014/main" id="{2E069E49-0E18-718D-7011-E9432392F515}"/>
                </a:ext>
              </a:extLst>
            </p:cNvPr>
            <p:cNvSpPr txBox="1"/>
            <p:nvPr/>
          </p:nvSpPr>
          <p:spPr>
            <a:xfrm>
              <a:off x="8525114" y="3429000"/>
              <a:ext cx="1837266" cy="642113"/>
            </a:xfrm>
            <a:prstGeom prst="flowChartDocument">
              <a:avLst/>
            </a:prstGeom>
            <a:solidFill>
              <a:srgbClr val="034DA2"/>
            </a:solidFill>
            <a:ln>
              <a:solidFill>
                <a:srgbClr val="002060"/>
              </a:solidFill>
            </a:ln>
          </p:spPr>
          <p:txBody>
            <a:bodyPr wrap="square" rtlCol="0">
              <a:spAutoFit/>
            </a:bodyPr>
            <a:lstStyle/>
            <a:p>
              <a:pPr algn="ctr"/>
              <a:r>
                <a:rPr lang="el-GR" b="1" dirty="0">
                  <a:solidFill>
                    <a:schemeClr val="bg1"/>
                  </a:solidFill>
                </a:rPr>
                <a:t>Συνολικός Αριθμός Προγραμμάτων: 14.319</a:t>
              </a:r>
              <a:endParaRPr lang="en-US" b="1" dirty="0">
                <a:solidFill>
                  <a:schemeClr val="bg1"/>
                </a:solidFill>
              </a:endParaRPr>
            </a:p>
          </p:txBody>
        </p:sp>
        <p:pic>
          <p:nvPicPr>
            <p:cNvPr id="19" name="Picture 18">
              <a:extLst>
                <a:ext uri="{FF2B5EF4-FFF2-40B4-BE49-F238E27FC236}">
                  <a16:creationId xmlns:a16="http://schemas.microsoft.com/office/drawing/2014/main" id="{2AE01FCA-2F74-203A-E005-FD6769CE9523}"/>
                </a:ext>
              </a:extLst>
            </p:cNvPr>
            <p:cNvPicPr>
              <a:picLocks noChangeAspect="1"/>
            </p:cNvPicPr>
            <p:nvPr/>
          </p:nvPicPr>
          <p:blipFill>
            <a:blip r:embed="rId3"/>
            <a:stretch>
              <a:fillRect/>
            </a:stretch>
          </p:blipFill>
          <p:spPr>
            <a:xfrm>
              <a:off x="8525114" y="4093094"/>
              <a:ext cx="551153" cy="322819"/>
            </a:xfrm>
            <a:prstGeom prst="rect">
              <a:avLst/>
            </a:prstGeom>
          </p:spPr>
        </p:pic>
      </p:grpSp>
      <p:sp>
        <p:nvSpPr>
          <p:cNvPr id="13" name="TextBox 12">
            <a:extLst>
              <a:ext uri="{FF2B5EF4-FFF2-40B4-BE49-F238E27FC236}">
                <a16:creationId xmlns:a16="http://schemas.microsoft.com/office/drawing/2014/main" id="{4369FF93-6537-7768-A80D-44D22A176A89}"/>
              </a:ext>
            </a:extLst>
          </p:cNvPr>
          <p:cNvSpPr txBox="1"/>
          <p:nvPr/>
        </p:nvSpPr>
        <p:spPr>
          <a:xfrm>
            <a:off x="1659468" y="11506"/>
            <a:ext cx="10210800" cy="568361"/>
          </a:xfrm>
          <a:prstGeom prst="rect">
            <a:avLst/>
          </a:prstGeom>
          <a:noFill/>
        </p:spPr>
        <p:txBody>
          <a:bodyPr wrap="square" rtlCol="0">
            <a:spAutoFit/>
          </a:bodyPr>
          <a:lstStyle/>
          <a:p>
            <a:pPr algn="ctr">
              <a:lnSpc>
                <a:spcPct val="150000"/>
              </a:lnSpc>
            </a:pPr>
            <a:r>
              <a:rPr lang="el-GR" sz="2300" b="1" dirty="0">
                <a:effectLst>
                  <a:outerShdw blurRad="38100" dist="38100" dir="2700000" algn="tl">
                    <a:srgbClr val="000000">
                      <a:alpha val="43137"/>
                    </a:srgbClr>
                  </a:outerShdw>
                </a:effectLst>
              </a:rPr>
              <a:t>Κατανομή Προγραμμάτων ανά Τομέα</a:t>
            </a:r>
          </a:p>
        </p:txBody>
      </p:sp>
    </p:spTree>
    <p:extLst>
      <p:ext uri="{BB962C8B-B14F-4D97-AF65-F5344CB8AC3E}">
        <p14:creationId xmlns:p14="http://schemas.microsoft.com/office/powerpoint/2010/main" val="22000501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22" presetClass="entr" presetSubtype="8"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wipe(left)">
                                      <p:cBhvr>
                                        <p:cTn id="10" dur="1300"/>
                                        <p:tgtEl>
                                          <p:spTgt spid="14"/>
                                        </p:tgtEl>
                                      </p:cBhvr>
                                    </p:animEffect>
                                  </p:childTnLst>
                                </p:cTn>
                              </p:par>
                              <p:par>
                                <p:cTn id="11" presetID="31" presetClass="entr" presetSubtype="0" fill="hold" nodeType="withEffect">
                                  <p:stCondLst>
                                    <p:cond delay="0"/>
                                  </p:stCondLst>
                                  <p:childTnLst>
                                    <p:set>
                                      <p:cBhvr>
                                        <p:cTn id="12" dur="1" fill="hold">
                                          <p:stCondLst>
                                            <p:cond delay="0"/>
                                          </p:stCondLst>
                                        </p:cTn>
                                        <p:tgtEl>
                                          <p:spTgt spid="20"/>
                                        </p:tgtEl>
                                        <p:attrNameLst>
                                          <p:attrName>style.visibility</p:attrName>
                                        </p:attrNameLst>
                                      </p:cBhvr>
                                      <p:to>
                                        <p:strVal val="visible"/>
                                      </p:to>
                                    </p:set>
                                    <p:anim calcmode="lin" valueType="num">
                                      <p:cBhvr>
                                        <p:cTn id="13" dur="1000" fill="hold"/>
                                        <p:tgtEl>
                                          <p:spTgt spid="20"/>
                                        </p:tgtEl>
                                        <p:attrNameLst>
                                          <p:attrName>ppt_w</p:attrName>
                                        </p:attrNameLst>
                                      </p:cBhvr>
                                      <p:tavLst>
                                        <p:tav tm="0">
                                          <p:val>
                                            <p:fltVal val="0"/>
                                          </p:val>
                                        </p:tav>
                                        <p:tav tm="100000">
                                          <p:val>
                                            <p:strVal val="#ppt_w"/>
                                          </p:val>
                                        </p:tav>
                                      </p:tavLst>
                                    </p:anim>
                                    <p:anim calcmode="lin" valueType="num">
                                      <p:cBhvr>
                                        <p:cTn id="14" dur="1000" fill="hold"/>
                                        <p:tgtEl>
                                          <p:spTgt spid="20"/>
                                        </p:tgtEl>
                                        <p:attrNameLst>
                                          <p:attrName>ppt_h</p:attrName>
                                        </p:attrNameLst>
                                      </p:cBhvr>
                                      <p:tavLst>
                                        <p:tav tm="0">
                                          <p:val>
                                            <p:fltVal val="0"/>
                                          </p:val>
                                        </p:tav>
                                        <p:tav tm="100000">
                                          <p:val>
                                            <p:strVal val="#ppt_h"/>
                                          </p:val>
                                        </p:tav>
                                      </p:tavLst>
                                    </p:anim>
                                    <p:anim calcmode="lin" valueType="num">
                                      <p:cBhvr>
                                        <p:cTn id="15" dur="1000" fill="hold"/>
                                        <p:tgtEl>
                                          <p:spTgt spid="20"/>
                                        </p:tgtEl>
                                        <p:attrNameLst>
                                          <p:attrName>style.rotation</p:attrName>
                                        </p:attrNameLst>
                                      </p:cBhvr>
                                      <p:tavLst>
                                        <p:tav tm="0">
                                          <p:val>
                                            <p:fltVal val="90"/>
                                          </p:val>
                                        </p:tav>
                                        <p:tav tm="100000">
                                          <p:val>
                                            <p:fltVal val="0"/>
                                          </p:val>
                                        </p:tav>
                                      </p:tavLst>
                                    </p:anim>
                                    <p:animEffect transition="in" filter="fade">
                                      <p:cBhvr>
                                        <p:cTn id="16" dur="1000"/>
                                        <p:tgtEl>
                                          <p:spTgt spid="20"/>
                                        </p:tgtEl>
                                      </p:cBhvr>
                                    </p:animEffect>
                                  </p:childTnLst>
                                </p:cTn>
                              </p:par>
                            </p:childTnLst>
                          </p:cTn>
                        </p:par>
                        <p:par>
                          <p:cTn id="17" fill="hold">
                            <p:stCondLst>
                              <p:cond delay="1300"/>
                            </p:stCondLst>
                            <p:childTnLst>
                              <p:par>
                                <p:cTn id="18" presetID="53" presetClass="entr" presetSubtype="16" fill="hold" grpId="0" nodeType="after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p:cTn id="20" dur="500" fill="hold"/>
                                        <p:tgtEl>
                                          <p:spTgt spid="3"/>
                                        </p:tgtEl>
                                        <p:attrNameLst>
                                          <p:attrName>ppt_w</p:attrName>
                                        </p:attrNameLst>
                                      </p:cBhvr>
                                      <p:tavLst>
                                        <p:tav tm="0">
                                          <p:val>
                                            <p:fltVal val="0"/>
                                          </p:val>
                                        </p:tav>
                                        <p:tav tm="100000">
                                          <p:val>
                                            <p:strVal val="#ppt_w"/>
                                          </p:val>
                                        </p:tav>
                                      </p:tavLst>
                                    </p:anim>
                                    <p:anim calcmode="lin" valueType="num">
                                      <p:cBhvr>
                                        <p:cTn id="21" dur="500" fill="hold"/>
                                        <p:tgtEl>
                                          <p:spTgt spid="3"/>
                                        </p:tgtEl>
                                        <p:attrNameLst>
                                          <p:attrName>ppt_h</p:attrName>
                                        </p:attrNameLst>
                                      </p:cBhvr>
                                      <p:tavLst>
                                        <p:tav tm="0">
                                          <p:val>
                                            <p:fltVal val="0"/>
                                          </p:val>
                                        </p:tav>
                                        <p:tav tm="100000">
                                          <p:val>
                                            <p:strVal val="#ppt_h"/>
                                          </p:val>
                                        </p:tav>
                                      </p:tavLst>
                                    </p:anim>
                                    <p:animEffect transition="in" filter="fade">
                                      <p:cBhvr>
                                        <p:cTn id="22" dur="500"/>
                                        <p:tgtEl>
                                          <p:spTgt spid="3"/>
                                        </p:tgtEl>
                                      </p:cBhvr>
                                    </p:animEffect>
                                  </p:childTnLst>
                                </p:cTn>
                              </p:par>
                            </p:childTnLst>
                          </p:cTn>
                        </p:par>
                        <p:par>
                          <p:cTn id="23" fill="hold">
                            <p:stCondLst>
                              <p:cond delay="1800"/>
                            </p:stCondLst>
                            <p:childTnLst>
                              <p:par>
                                <p:cTn id="24" presetID="53" presetClass="entr" presetSubtype="16" fill="hold" grpId="0" nodeType="afterEffect">
                                  <p:stCondLst>
                                    <p:cond delay="0"/>
                                  </p:stCondLst>
                                  <p:childTnLst>
                                    <p:set>
                                      <p:cBhvr>
                                        <p:cTn id="25" dur="1" fill="hold">
                                          <p:stCondLst>
                                            <p:cond delay="0"/>
                                          </p:stCondLst>
                                        </p:cTn>
                                        <p:tgtEl>
                                          <p:spTgt spid="4"/>
                                        </p:tgtEl>
                                        <p:attrNameLst>
                                          <p:attrName>style.visibility</p:attrName>
                                        </p:attrNameLst>
                                      </p:cBhvr>
                                      <p:to>
                                        <p:strVal val="visible"/>
                                      </p:to>
                                    </p:set>
                                    <p:anim calcmode="lin" valueType="num">
                                      <p:cBhvr>
                                        <p:cTn id="26" dur="500" fill="hold"/>
                                        <p:tgtEl>
                                          <p:spTgt spid="4"/>
                                        </p:tgtEl>
                                        <p:attrNameLst>
                                          <p:attrName>ppt_w</p:attrName>
                                        </p:attrNameLst>
                                      </p:cBhvr>
                                      <p:tavLst>
                                        <p:tav tm="0">
                                          <p:val>
                                            <p:fltVal val="0"/>
                                          </p:val>
                                        </p:tav>
                                        <p:tav tm="100000">
                                          <p:val>
                                            <p:strVal val="#ppt_w"/>
                                          </p:val>
                                        </p:tav>
                                      </p:tavLst>
                                    </p:anim>
                                    <p:anim calcmode="lin" valueType="num">
                                      <p:cBhvr>
                                        <p:cTn id="27" dur="500" fill="hold"/>
                                        <p:tgtEl>
                                          <p:spTgt spid="4"/>
                                        </p:tgtEl>
                                        <p:attrNameLst>
                                          <p:attrName>ppt_h</p:attrName>
                                        </p:attrNameLst>
                                      </p:cBhvr>
                                      <p:tavLst>
                                        <p:tav tm="0">
                                          <p:val>
                                            <p:fltVal val="0"/>
                                          </p:val>
                                        </p:tav>
                                        <p:tav tm="100000">
                                          <p:val>
                                            <p:strVal val="#ppt_h"/>
                                          </p:val>
                                        </p:tav>
                                      </p:tavLst>
                                    </p:anim>
                                    <p:animEffect transition="in" filter="fade">
                                      <p:cBhvr>
                                        <p:cTn id="28" dur="500"/>
                                        <p:tgtEl>
                                          <p:spTgt spid="4"/>
                                        </p:tgtEl>
                                      </p:cBhvr>
                                    </p:animEffect>
                                  </p:childTnLst>
                                </p:cTn>
                              </p:par>
                            </p:childTnLst>
                          </p:cTn>
                        </p:par>
                        <p:par>
                          <p:cTn id="29" fill="hold">
                            <p:stCondLst>
                              <p:cond delay="2300"/>
                            </p:stCondLst>
                            <p:childTnLst>
                              <p:par>
                                <p:cTn id="30" presetID="53" presetClass="entr" presetSubtype="16" fill="hold" grpId="0" nodeType="afterEffect">
                                  <p:stCondLst>
                                    <p:cond delay="0"/>
                                  </p:stCondLst>
                                  <p:childTnLst>
                                    <p:set>
                                      <p:cBhvr>
                                        <p:cTn id="31" dur="1" fill="hold">
                                          <p:stCondLst>
                                            <p:cond delay="0"/>
                                          </p:stCondLst>
                                        </p:cTn>
                                        <p:tgtEl>
                                          <p:spTgt spid="5"/>
                                        </p:tgtEl>
                                        <p:attrNameLst>
                                          <p:attrName>style.visibility</p:attrName>
                                        </p:attrNameLst>
                                      </p:cBhvr>
                                      <p:to>
                                        <p:strVal val="visible"/>
                                      </p:to>
                                    </p:set>
                                    <p:anim calcmode="lin" valueType="num">
                                      <p:cBhvr>
                                        <p:cTn id="32" dur="500" fill="hold"/>
                                        <p:tgtEl>
                                          <p:spTgt spid="5"/>
                                        </p:tgtEl>
                                        <p:attrNameLst>
                                          <p:attrName>ppt_w</p:attrName>
                                        </p:attrNameLst>
                                      </p:cBhvr>
                                      <p:tavLst>
                                        <p:tav tm="0">
                                          <p:val>
                                            <p:fltVal val="0"/>
                                          </p:val>
                                        </p:tav>
                                        <p:tav tm="100000">
                                          <p:val>
                                            <p:strVal val="#ppt_w"/>
                                          </p:val>
                                        </p:tav>
                                      </p:tavLst>
                                    </p:anim>
                                    <p:anim calcmode="lin" valueType="num">
                                      <p:cBhvr>
                                        <p:cTn id="33" dur="500" fill="hold"/>
                                        <p:tgtEl>
                                          <p:spTgt spid="5"/>
                                        </p:tgtEl>
                                        <p:attrNameLst>
                                          <p:attrName>ppt_h</p:attrName>
                                        </p:attrNameLst>
                                      </p:cBhvr>
                                      <p:tavLst>
                                        <p:tav tm="0">
                                          <p:val>
                                            <p:fltVal val="0"/>
                                          </p:val>
                                        </p:tav>
                                        <p:tav tm="100000">
                                          <p:val>
                                            <p:strVal val="#ppt_h"/>
                                          </p:val>
                                        </p:tav>
                                      </p:tavLst>
                                    </p:anim>
                                    <p:animEffect transition="in" filter="fade">
                                      <p:cBhvr>
                                        <p:cTn id="34" dur="500"/>
                                        <p:tgtEl>
                                          <p:spTgt spid="5"/>
                                        </p:tgtEl>
                                      </p:cBhvr>
                                    </p:animEffect>
                                  </p:childTnLst>
                                </p:cTn>
                              </p:par>
                            </p:childTnLst>
                          </p:cTn>
                        </p:par>
                        <p:par>
                          <p:cTn id="35" fill="hold">
                            <p:stCondLst>
                              <p:cond delay="2800"/>
                            </p:stCondLst>
                            <p:childTnLst>
                              <p:par>
                                <p:cTn id="36" presetID="53" presetClass="entr" presetSubtype="16" fill="hold" grpId="0" nodeType="afterEffect">
                                  <p:stCondLst>
                                    <p:cond delay="0"/>
                                  </p:stCondLst>
                                  <p:childTnLst>
                                    <p:set>
                                      <p:cBhvr>
                                        <p:cTn id="37" dur="1" fill="hold">
                                          <p:stCondLst>
                                            <p:cond delay="0"/>
                                          </p:stCondLst>
                                        </p:cTn>
                                        <p:tgtEl>
                                          <p:spTgt spid="6"/>
                                        </p:tgtEl>
                                        <p:attrNameLst>
                                          <p:attrName>style.visibility</p:attrName>
                                        </p:attrNameLst>
                                      </p:cBhvr>
                                      <p:to>
                                        <p:strVal val="visible"/>
                                      </p:to>
                                    </p:set>
                                    <p:anim calcmode="lin" valueType="num">
                                      <p:cBhvr>
                                        <p:cTn id="38" dur="500" fill="hold"/>
                                        <p:tgtEl>
                                          <p:spTgt spid="6"/>
                                        </p:tgtEl>
                                        <p:attrNameLst>
                                          <p:attrName>ppt_w</p:attrName>
                                        </p:attrNameLst>
                                      </p:cBhvr>
                                      <p:tavLst>
                                        <p:tav tm="0">
                                          <p:val>
                                            <p:fltVal val="0"/>
                                          </p:val>
                                        </p:tav>
                                        <p:tav tm="100000">
                                          <p:val>
                                            <p:strVal val="#ppt_w"/>
                                          </p:val>
                                        </p:tav>
                                      </p:tavLst>
                                    </p:anim>
                                    <p:anim calcmode="lin" valueType="num">
                                      <p:cBhvr>
                                        <p:cTn id="39" dur="500" fill="hold"/>
                                        <p:tgtEl>
                                          <p:spTgt spid="6"/>
                                        </p:tgtEl>
                                        <p:attrNameLst>
                                          <p:attrName>ppt_h</p:attrName>
                                        </p:attrNameLst>
                                      </p:cBhvr>
                                      <p:tavLst>
                                        <p:tav tm="0">
                                          <p:val>
                                            <p:fltVal val="0"/>
                                          </p:val>
                                        </p:tav>
                                        <p:tav tm="100000">
                                          <p:val>
                                            <p:strVal val="#ppt_h"/>
                                          </p:val>
                                        </p:tav>
                                      </p:tavLst>
                                    </p:anim>
                                    <p:animEffect transition="in" filter="fade">
                                      <p:cBhvr>
                                        <p:cTn id="40" dur="500"/>
                                        <p:tgtEl>
                                          <p:spTgt spid="6"/>
                                        </p:tgtEl>
                                      </p:cBhvr>
                                    </p:animEffect>
                                  </p:childTnLst>
                                </p:cTn>
                              </p:par>
                            </p:childTnLst>
                          </p:cTn>
                        </p:par>
                        <p:par>
                          <p:cTn id="41" fill="hold">
                            <p:stCondLst>
                              <p:cond delay="3300"/>
                            </p:stCondLst>
                            <p:childTnLst>
                              <p:par>
                                <p:cTn id="42" presetID="53" presetClass="entr" presetSubtype="16" fill="hold" grpId="0" nodeType="afterEffect">
                                  <p:stCondLst>
                                    <p:cond delay="0"/>
                                  </p:stCondLst>
                                  <p:childTnLst>
                                    <p:set>
                                      <p:cBhvr>
                                        <p:cTn id="43" dur="1" fill="hold">
                                          <p:stCondLst>
                                            <p:cond delay="0"/>
                                          </p:stCondLst>
                                        </p:cTn>
                                        <p:tgtEl>
                                          <p:spTgt spid="7"/>
                                        </p:tgtEl>
                                        <p:attrNameLst>
                                          <p:attrName>style.visibility</p:attrName>
                                        </p:attrNameLst>
                                      </p:cBhvr>
                                      <p:to>
                                        <p:strVal val="visible"/>
                                      </p:to>
                                    </p:set>
                                    <p:anim calcmode="lin" valueType="num">
                                      <p:cBhvr>
                                        <p:cTn id="44" dur="500" fill="hold"/>
                                        <p:tgtEl>
                                          <p:spTgt spid="7"/>
                                        </p:tgtEl>
                                        <p:attrNameLst>
                                          <p:attrName>ppt_w</p:attrName>
                                        </p:attrNameLst>
                                      </p:cBhvr>
                                      <p:tavLst>
                                        <p:tav tm="0">
                                          <p:val>
                                            <p:fltVal val="0"/>
                                          </p:val>
                                        </p:tav>
                                        <p:tav tm="100000">
                                          <p:val>
                                            <p:strVal val="#ppt_w"/>
                                          </p:val>
                                        </p:tav>
                                      </p:tavLst>
                                    </p:anim>
                                    <p:anim calcmode="lin" valueType="num">
                                      <p:cBhvr>
                                        <p:cTn id="45" dur="500" fill="hold"/>
                                        <p:tgtEl>
                                          <p:spTgt spid="7"/>
                                        </p:tgtEl>
                                        <p:attrNameLst>
                                          <p:attrName>ppt_h</p:attrName>
                                        </p:attrNameLst>
                                      </p:cBhvr>
                                      <p:tavLst>
                                        <p:tav tm="0">
                                          <p:val>
                                            <p:fltVal val="0"/>
                                          </p:val>
                                        </p:tav>
                                        <p:tav tm="100000">
                                          <p:val>
                                            <p:strVal val="#ppt_h"/>
                                          </p:val>
                                        </p:tav>
                                      </p:tavLst>
                                    </p:anim>
                                    <p:animEffect transition="in" filter="fade">
                                      <p:cBhvr>
                                        <p:cTn id="46" dur="500"/>
                                        <p:tgtEl>
                                          <p:spTgt spid="7"/>
                                        </p:tgtEl>
                                      </p:cBhvr>
                                    </p:animEffect>
                                  </p:childTnLst>
                                </p:cTn>
                              </p:par>
                            </p:childTnLst>
                          </p:cTn>
                        </p:par>
                        <p:par>
                          <p:cTn id="47" fill="hold">
                            <p:stCondLst>
                              <p:cond delay="3800"/>
                            </p:stCondLst>
                            <p:childTnLst>
                              <p:par>
                                <p:cTn id="48" presetID="53" presetClass="entr" presetSubtype="16" fill="hold" grpId="0" nodeType="afterEffect">
                                  <p:stCondLst>
                                    <p:cond delay="0"/>
                                  </p:stCondLst>
                                  <p:childTnLst>
                                    <p:set>
                                      <p:cBhvr>
                                        <p:cTn id="49" dur="1" fill="hold">
                                          <p:stCondLst>
                                            <p:cond delay="0"/>
                                          </p:stCondLst>
                                        </p:cTn>
                                        <p:tgtEl>
                                          <p:spTgt spid="8"/>
                                        </p:tgtEl>
                                        <p:attrNameLst>
                                          <p:attrName>style.visibility</p:attrName>
                                        </p:attrNameLst>
                                      </p:cBhvr>
                                      <p:to>
                                        <p:strVal val="visible"/>
                                      </p:to>
                                    </p:set>
                                    <p:anim calcmode="lin" valueType="num">
                                      <p:cBhvr>
                                        <p:cTn id="50" dur="500" fill="hold"/>
                                        <p:tgtEl>
                                          <p:spTgt spid="8"/>
                                        </p:tgtEl>
                                        <p:attrNameLst>
                                          <p:attrName>ppt_w</p:attrName>
                                        </p:attrNameLst>
                                      </p:cBhvr>
                                      <p:tavLst>
                                        <p:tav tm="0">
                                          <p:val>
                                            <p:fltVal val="0"/>
                                          </p:val>
                                        </p:tav>
                                        <p:tav tm="100000">
                                          <p:val>
                                            <p:strVal val="#ppt_w"/>
                                          </p:val>
                                        </p:tav>
                                      </p:tavLst>
                                    </p:anim>
                                    <p:anim calcmode="lin" valueType="num">
                                      <p:cBhvr>
                                        <p:cTn id="51" dur="500" fill="hold"/>
                                        <p:tgtEl>
                                          <p:spTgt spid="8"/>
                                        </p:tgtEl>
                                        <p:attrNameLst>
                                          <p:attrName>ppt_h</p:attrName>
                                        </p:attrNameLst>
                                      </p:cBhvr>
                                      <p:tavLst>
                                        <p:tav tm="0">
                                          <p:val>
                                            <p:fltVal val="0"/>
                                          </p:val>
                                        </p:tav>
                                        <p:tav tm="100000">
                                          <p:val>
                                            <p:strVal val="#ppt_h"/>
                                          </p:val>
                                        </p:tav>
                                      </p:tavLst>
                                    </p:anim>
                                    <p:animEffect transition="in" filter="fade">
                                      <p:cBhvr>
                                        <p:cTn id="52" dur="500"/>
                                        <p:tgtEl>
                                          <p:spTgt spid="8"/>
                                        </p:tgtEl>
                                      </p:cBhvr>
                                    </p:animEffect>
                                  </p:childTnLst>
                                </p:cTn>
                              </p:par>
                            </p:childTnLst>
                          </p:cTn>
                        </p:par>
                        <p:par>
                          <p:cTn id="53" fill="hold">
                            <p:stCondLst>
                              <p:cond delay="4300"/>
                            </p:stCondLst>
                            <p:childTnLst>
                              <p:par>
                                <p:cTn id="54" presetID="53" presetClass="entr" presetSubtype="16" fill="hold" grpId="0" nodeType="afterEffect">
                                  <p:stCondLst>
                                    <p:cond delay="0"/>
                                  </p:stCondLst>
                                  <p:childTnLst>
                                    <p:set>
                                      <p:cBhvr>
                                        <p:cTn id="55" dur="1" fill="hold">
                                          <p:stCondLst>
                                            <p:cond delay="0"/>
                                          </p:stCondLst>
                                        </p:cTn>
                                        <p:tgtEl>
                                          <p:spTgt spid="9"/>
                                        </p:tgtEl>
                                        <p:attrNameLst>
                                          <p:attrName>style.visibility</p:attrName>
                                        </p:attrNameLst>
                                      </p:cBhvr>
                                      <p:to>
                                        <p:strVal val="visible"/>
                                      </p:to>
                                    </p:set>
                                    <p:anim calcmode="lin" valueType="num">
                                      <p:cBhvr>
                                        <p:cTn id="56" dur="500" fill="hold"/>
                                        <p:tgtEl>
                                          <p:spTgt spid="9"/>
                                        </p:tgtEl>
                                        <p:attrNameLst>
                                          <p:attrName>ppt_w</p:attrName>
                                        </p:attrNameLst>
                                      </p:cBhvr>
                                      <p:tavLst>
                                        <p:tav tm="0">
                                          <p:val>
                                            <p:fltVal val="0"/>
                                          </p:val>
                                        </p:tav>
                                        <p:tav tm="100000">
                                          <p:val>
                                            <p:strVal val="#ppt_w"/>
                                          </p:val>
                                        </p:tav>
                                      </p:tavLst>
                                    </p:anim>
                                    <p:anim calcmode="lin" valueType="num">
                                      <p:cBhvr>
                                        <p:cTn id="57" dur="500" fill="hold"/>
                                        <p:tgtEl>
                                          <p:spTgt spid="9"/>
                                        </p:tgtEl>
                                        <p:attrNameLst>
                                          <p:attrName>ppt_h</p:attrName>
                                        </p:attrNameLst>
                                      </p:cBhvr>
                                      <p:tavLst>
                                        <p:tav tm="0">
                                          <p:val>
                                            <p:fltVal val="0"/>
                                          </p:val>
                                        </p:tav>
                                        <p:tav tm="100000">
                                          <p:val>
                                            <p:strVal val="#ppt_h"/>
                                          </p:val>
                                        </p:tav>
                                      </p:tavLst>
                                    </p:anim>
                                    <p:animEffect transition="in" filter="fade">
                                      <p:cBhvr>
                                        <p:cTn id="58" dur="500"/>
                                        <p:tgtEl>
                                          <p:spTgt spid="9"/>
                                        </p:tgtEl>
                                      </p:cBhvr>
                                    </p:animEffect>
                                  </p:childTnLst>
                                </p:cTn>
                              </p:par>
                            </p:childTnLst>
                          </p:cTn>
                        </p:par>
                        <p:par>
                          <p:cTn id="59" fill="hold">
                            <p:stCondLst>
                              <p:cond delay="4800"/>
                            </p:stCondLst>
                            <p:childTnLst>
                              <p:par>
                                <p:cTn id="60" presetID="53" presetClass="entr" presetSubtype="16" fill="hold" grpId="0" nodeType="afterEffect">
                                  <p:stCondLst>
                                    <p:cond delay="0"/>
                                  </p:stCondLst>
                                  <p:childTnLst>
                                    <p:set>
                                      <p:cBhvr>
                                        <p:cTn id="61" dur="1" fill="hold">
                                          <p:stCondLst>
                                            <p:cond delay="0"/>
                                          </p:stCondLst>
                                        </p:cTn>
                                        <p:tgtEl>
                                          <p:spTgt spid="10"/>
                                        </p:tgtEl>
                                        <p:attrNameLst>
                                          <p:attrName>style.visibility</p:attrName>
                                        </p:attrNameLst>
                                      </p:cBhvr>
                                      <p:to>
                                        <p:strVal val="visible"/>
                                      </p:to>
                                    </p:set>
                                    <p:anim calcmode="lin" valueType="num">
                                      <p:cBhvr>
                                        <p:cTn id="62" dur="500" fill="hold"/>
                                        <p:tgtEl>
                                          <p:spTgt spid="10"/>
                                        </p:tgtEl>
                                        <p:attrNameLst>
                                          <p:attrName>ppt_w</p:attrName>
                                        </p:attrNameLst>
                                      </p:cBhvr>
                                      <p:tavLst>
                                        <p:tav tm="0">
                                          <p:val>
                                            <p:fltVal val="0"/>
                                          </p:val>
                                        </p:tav>
                                        <p:tav tm="100000">
                                          <p:val>
                                            <p:strVal val="#ppt_w"/>
                                          </p:val>
                                        </p:tav>
                                      </p:tavLst>
                                    </p:anim>
                                    <p:anim calcmode="lin" valueType="num">
                                      <p:cBhvr>
                                        <p:cTn id="63" dur="500" fill="hold"/>
                                        <p:tgtEl>
                                          <p:spTgt spid="10"/>
                                        </p:tgtEl>
                                        <p:attrNameLst>
                                          <p:attrName>ppt_h</p:attrName>
                                        </p:attrNameLst>
                                      </p:cBhvr>
                                      <p:tavLst>
                                        <p:tav tm="0">
                                          <p:val>
                                            <p:fltVal val="0"/>
                                          </p:val>
                                        </p:tav>
                                        <p:tav tm="100000">
                                          <p:val>
                                            <p:strVal val="#ppt_h"/>
                                          </p:val>
                                        </p:tav>
                                      </p:tavLst>
                                    </p:anim>
                                    <p:animEffect transition="in" filter="fade">
                                      <p:cBhvr>
                                        <p:cTn id="64" dur="500"/>
                                        <p:tgtEl>
                                          <p:spTgt spid="10"/>
                                        </p:tgtEl>
                                      </p:cBhvr>
                                    </p:animEffect>
                                  </p:childTnLst>
                                </p:cTn>
                              </p:par>
                            </p:childTnLst>
                          </p:cTn>
                        </p:par>
                        <p:par>
                          <p:cTn id="65" fill="hold">
                            <p:stCondLst>
                              <p:cond delay="5300"/>
                            </p:stCondLst>
                            <p:childTnLst>
                              <p:par>
                                <p:cTn id="66" presetID="53" presetClass="entr" presetSubtype="16" fill="hold" grpId="0" nodeType="afterEffect">
                                  <p:stCondLst>
                                    <p:cond delay="0"/>
                                  </p:stCondLst>
                                  <p:childTnLst>
                                    <p:set>
                                      <p:cBhvr>
                                        <p:cTn id="67" dur="1" fill="hold">
                                          <p:stCondLst>
                                            <p:cond delay="0"/>
                                          </p:stCondLst>
                                        </p:cTn>
                                        <p:tgtEl>
                                          <p:spTgt spid="11"/>
                                        </p:tgtEl>
                                        <p:attrNameLst>
                                          <p:attrName>style.visibility</p:attrName>
                                        </p:attrNameLst>
                                      </p:cBhvr>
                                      <p:to>
                                        <p:strVal val="visible"/>
                                      </p:to>
                                    </p:set>
                                    <p:anim calcmode="lin" valueType="num">
                                      <p:cBhvr>
                                        <p:cTn id="68" dur="500" fill="hold"/>
                                        <p:tgtEl>
                                          <p:spTgt spid="11"/>
                                        </p:tgtEl>
                                        <p:attrNameLst>
                                          <p:attrName>ppt_w</p:attrName>
                                        </p:attrNameLst>
                                      </p:cBhvr>
                                      <p:tavLst>
                                        <p:tav tm="0">
                                          <p:val>
                                            <p:fltVal val="0"/>
                                          </p:val>
                                        </p:tav>
                                        <p:tav tm="100000">
                                          <p:val>
                                            <p:strVal val="#ppt_w"/>
                                          </p:val>
                                        </p:tav>
                                      </p:tavLst>
                                    </p:anim>
                                    <p:anim calcmode="lin" valueType="num">
                                      <p:cBhvr>
                                        <p:cTn id="69" dur="500" fill="hold"/>
                                        <p:tgtEl>
                                          <p:spTgt spid="11"/>
                                        </p:tgtEl>
                                        <p:attrNameLst>
                                          <p:attrName>ppt_h</p:attrName>
                                        </p:attrNameLst>
                                      </p:cBhvr>
                                      <p:tavLst>
                                        <p:tav tm="0">
                                          <p:val>
                                            <p:fltVal val="0"/>
                                          </p:val>
                                        </p:tav>
                                        <p:tav tm="100000">
                                          <p:val>
                                            <p:strVal val="#ppt_h"/>
                                          </p:val>
                                        </p:tav>
                                      </p:tavLst>
                                    </p:anim>
                                    <p:animEffect transition="in" filter="fade">
                                      <p:cBhvr>
                                        <p:cTn id="7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animBg="1"/>
      <p:bldP spid="11" grpId="0" animBg="1"/>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9" name="Group 48">
            <a:extLst>
              <a:ext uri="{FF2B5EF4-FFF2-40B4-BE49-F238E27FC236}">
                <a16:creationId xmlns:a16="http://schemas.microsoft.com/office/drawing/2014/main" id="{EEBE1790-5117-A9C9-B63F-2CA9D01BA6E3}"/>
              </a:ext>
            </a:extLst>
          </p:cNvPr>
          <p:cNvGrpSpPr/>
          <p:nvPr/>
        </p:nvGrpSpPr>
        <p:grpSpPr>
          <a:xfrm>
            <a:off x="8237409" y="3923413"/>
            <a:ext cx="3781493" cy="2652531"/>
            <a:chOff x="522150" y="2935947"/>
            <a:chExt cx="3781493" cy="2878443"/>
          </a:xfrm>
        </p:grpSpPr>
        <p:sp>
          <p:nvSpPr>
            <p:cNvPr id="50" name="Rectangle 49">
              <a:extLst>
                <a:ext uri="{FF2B5EF4-FFF2-40B4-BE49-F238E27FC236}">
                  <a16:creationId xmlns:a16="http://schemas.microsoft.com/office/drawing/2014/main" id="{0F259A0F-44A4-2847-7148-9D48892A57C6}"/>
                </a:ext>
              </a:extLst>
            </p:cNvPr>
            <p:cNvSpPr/>
            <p:nvPr/>
          </p:nvSpPr>
          <p:spPr>
            <a:xfrm>
              <a:off x="522150" y="3611543"/>
              <a:ext cx="3781493" cy="2202847"/>
            </a:xfrm>
            <a:prstGeom prst="rect">
              <a:avLst/>
            </a:prstGeom>
            <a:noFill/>
            <a:ln w="28575">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l-GR" sz="2000" dirty="0">
                  <a:solidFill>
                    <a:schemeClr val="tx1"/>
                  </a:solidFill>
                </a:rPr>
                <a:t>Προγράμματα Επιτελικών Στελεχών, Ελεγκτών, Συμβούλων Ακεραιότητας, Μεταναστευτικής Πολιτικής, Καταπολέμησης των Διακρίσεων κλπ.</a:t>
              </a:r>
            </a:p>
          </p:txBody>
        </p:sp>
        <p:cxnSp>
          <p:nvCxnSpPr>
            <p:cNvPr id="51" name="Straight Connector 50">
              <a:extLst>
                <a:ext uri="{FF2B5EF4-FFF2-40B4-BE49-F238E27FC236}">
                  <a16:creationId xmlns:a16="http://schemas.microsoft.com/office/drawing/2014/main" id="{38DF5757-1E4E-1D0A-BC1F-6720F7BEF145}"/>
                </a:ext>
              </a:extLst>
            </p:cNvPr>
            <p:cNvCxnSpPr>
              <a:cxnSpLocks/>
              <a:stCxn id="50" idx="0"/>
            </p:cNvCxnSpPr>
            <p:nvPr/>
          </p:nvCxnSpPr>
          <p:spPr>
            <a:xfrm flipH="1" flipV="1">
              <a:off x="2097881" y="2935947"/>
              <a:ext cx="315016" cy="675596"/>
            </a:xfrm>
            <a:prstGeom prst="line">
              <a:avLst/>
            </a:prstGeom>
            <a:ln w="28575">
              <a:solidFill>
                <a:srgbClr val="002060"/>
              </a:solidFill>
              <a:prstDash val="dash"/>
            </a:ln>
          </p:spPr>
          <p:style>
            <a:lnRef idx="1">
              <a:schemeClr val="accent1"/>
            </a:lnRef>
            <a:fillRef idx="0">
              <a:schemeClr val="accent1"/>
            </a:fillRef>
            <a:effectRef idx="0">
              <a:schemeClr val="accent1"/>
            </a:effectRef>
            <a:fontRef idx="minor">
              <a:schemeClr val="tx1"/>
            </a:fontRef>
          </p:style>
        </p:cxnSp>
      </p:grpSp>
      <p:grpSp>
        <p:nvGrpSpPr>
          <p:cNvPr id="45" name="Group 44">
            <a:extLst>
              <a:ext uri="{FF2B5EF4-FFF2-40B4-BE49-F238E27FC236}">
                <a16:creationId xmlns:a16="http://schemas.microsoft.com/office/drawing/2014/main" id="{701914D1-D8B8-0712-94DC-960862907232}"/>
              </a:ext>
            </a:extLst>
          </p:cNvPr>
          <p:cNvGrpSpPr/>
          <p:nvPr/>
        </p:nvGrpSpPr>
        <p:grpSpPr>
          <a:xfrm>
            <a:off x="59573" y="2937401"/>
            <a:ext cx="3781493" cy="2878443"/>
            <a:chOff x="522150" y="2935947"/>
            <a:chExt cx="3781493" cy="2878443"/>
          </a:xfrm>
        </p:grpSpPr>
        <p:sp>
          <p:nvSpPr>
            <p:cNvPr id="42" name="Rectangle 41">
              <a:extLst>
                <a:ext uri="{FF2B5EF4-FFF2-40B4-BE49-F238E27FC236}">
                  <a16:creationId xmlns:a16="http://schemas.microsoft.com/office/drawing/2014/main" id="{D1A58511-D899-773E-F73F-D9FAA53AE8A6}"/>
                </a:ext>
              </a:extLst>
            </p:cNvPr>
            <p:cNvSpPr/>
            <p:nvPr/>
          </p:nvSpPr>
          <p:spPr>
            <a:xfrm>
              <a:off x="522150" y="3611543"/>
              <a:ext cx="3781493" cy="2202847"/>
            </a:xfrm>
            <a:prstGeom prst="rect">
              <a:avLst/>
            </a:prstGeom>
            <a:noFill/>
            <a:ln w="28575">
              <a:solidFill>
                <a:srgbClr val="548235"/>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l-GR" sz="2000" dirty="0">
                  <a:solidFill>
                    <a:schemeClr val="tx1"/>
                  </a:solidFill>
                </a:rPr>
                <a:t>Προγράμματα για τη Βελτίωση Δεξιοτήτων Επικοινωνίας, Αξιοποίησης Σύγχρονων Τεχνολογιών, Εκπαίδευσης Προϊσταμένων Τμημάτων και Διευθύνσεων κλπ.</a:t>
              </a:r>
            </a:p>
          </p:txBody>
        </p:sp>
        <p:cxnSp>
          <p:nvCxnSpPr>
            <p:cNvPr id="43" name="Straight Connector 42">
              <a:extLst>
                <a:ext uri="{FF2B5EF4-FFF2-40B4-BE49-F238E27FC236}">
                  <a16:creationId xmlns:a16="http://schemas.microsoft.com/office/drawing/2014/main" id="{4553FD41-E75D-F828-FE47-55D57DD5D4E6}"/>
                </a:ext>
              </a:extLst>
            </p:cNvPr>
            <p:cNvCxnSpPr>
              <a:cxnSpLocks/>
              <a:stCxn id="42" idx="0"/>
            </p:cNvCxnSpPr>
            <p:nvPr/>
          </p:nvCxnSpPr>
          <p:spPr>
            <a:xfrm flipH="1" flipV="1">
              <a:off x="2097881" y="2935947"/>
              <a:ext cx="315016" cy="675596"/>
            </a:xfrm>
            <a:prstGeom prst="line">
              <a:avLst/>
            </a:prstGeom>
            <a:ln w="28575">
              <a:solidFill>
                <a:srgbClr val="548235"/>
              </a:solidFill>
              <a:prstDash val="dash"/>
            </a:ln>
          </p:spPr>
          <p:style>
            <a:lnRef idx="1">
              <a:schemeClr val="accent1"/>
            </a:lnRef>
            <a:fillRef idx="0">
              <a:schemeClr val="accent1"/>
            </a:fillRef>
            <a:effectRef idx="0">
              <a:schemeClr val="accent1"/>
            </a:effectRef>
            <a:fontRef idx="minor">
              <a:schemeClr val="tx1"/>
            </a:fontRef>
          </p:style>
        </p:cxnSp>
      </p:grpSp>
      <p:grpSp>
        <p:nvGrpSpPr>
          <p:cNvPr id="46" name="Group 45">
            <a:extLst>
              <a:ext uri="{FF2B5EF4-FFF2-40B4-BE49-F238E27FC236}">
                <a16:creationId xmlns:a16="http://schemas.microsoft.com/office/drawing/2014/main" id="{B5CF0CA2-89F1-76C2-5E0E-460AE275BF9F}"/>
              </a:ext>
            </a:extLst>
          </p:cNvPr>
          <p:cNvGrpSpPr/>
          <p:nvPr/>
        </p:nvGrpSpPr>
        <p:grpSpPr>
          <a:xfrm>
            <a:off x="4282324" y="3535165"/>
            <a:ext cx="3161967" cy="2878443"/>
            <a:chOff x="522150" y="2935947"/>
            <a:chExt cx="3781493" cy="2878443"/>
          </a:xfrm>
        </p:grpSpPr>
        <p:sp>
          <p:nvSpPr>
            <p:cNvPr id="47" name="Rectangle 46">
              <a:extLst>
                <a:ext uri="{FF2B5EF4-FFF2-40B4-BE49-F238E27FC236}">
                  <a16:creationId xmlns:a16="http://schemas.microsoft.com/office/drawing/2014/main" id="{232F2EC8-7013-66C6-2672-C0285A0606F9}"/>
                </a:ext>
              </a:extLst>
            </p:cNvPr>
            <p:cNvSpPr/>
            <p:nvPr/>
          </p:nvSpPr>
          <p:spPr>
            <a:xfrm>
              <a:off x="522150" y="3611543"/>
              <a:ext cx="3781493" cy="2202847"/>
            </a:xfrm>
            <a:prstGeom prst="rect">
              <a:avLst/>
            </a:prstGeom>
            <a:noFill/>
            <a:ln w="28575">
              <a:solidFill>
                <a:srgbClr val="ED7D3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l-GR" sz="2000" dirty="0">
                  <a:solidFill>
                    <a:schemeClr val="tx1"/>
                  </a:solidFill>
                </a:rPr>
                <a:t>Προγράμματα για τον Στρατηγικό και Επιχειρησιακό Σχεδιασμό του Υπουργείου Εξωτερικών, του Υπουργείου Εθνικής Άμυνας κλπ.</a:t>
              </a:r>
            </a:p>
          </p:txBody>
        </p:sp>
        <p:cxnSp>
          <p:nvCxnSpPr>
            <p:cNvPr id="48" name="Straight Connector 47">
              <a:extLst>
                <a:ext uri="{FF2B5EF4-FFF2-40B4-BE49-F238E27FC236}">
                  <a16:creationId xmlns:a16="http://schemas.microsoft.com/office/drawing/2014/main" id="{D2E3564B-18C5-5CAF-142A-ED5388A56769}"/>
                </a:ext>
              </a:extLst>
            </p:cNvPr>
            <p:cNvCxnSpPr>
              <a:cxnSpLocks/>
              <a:stCxn id="47" idx="0"/>
            </p:cNvCxnSpPr>
            <p:nvPr/>
          </p:nvCxnSpPr>
          <p:spPr>
            <a:xfrm flipH="1" flipV="1">
              <a:off x="2097881" y="2935947"/>
              <a:ext cx="315016" cy="675596"/>
            </a:xfrm>
            <a:prstGeom prst="line">
              <a:avLst/>
            </a:prstGeom>
            <a:ln w="28575">
              <a:solidFill>
                <a:srgbClr val="ED7D31"/>
              </a:solidFill>
              <a:prstDash val="dash"/>
            </a:ln>
          </p:spPr>
          <p:style>
            <a:lnRef idx="1">
              <a:schemeClr val="accent1"/>
            </a:lnRef>
            <a:fillRef idx="0">
              <a:schemeClr val="accent1"/>
            </a:fillRef>
            <a:effectRef idx="0">
              <a:schemeClr val="accent1"/>
            </a:effectRef>
            <a:fontRef idx="minor">
              <a:schemeClr val="tx1"/>
            </a:fontRef>
          </p:style>
        </p:cxnSp>
      </p:grpSp>
      <p:sp>
        <p:nvSpPr>
          <p:cNvPr id="3" name="TextBox 2">
            <a:extLst>
              <a:ext uri="{FF2B5EF4-FFF2-40B4-BE49-F238E27FC236}">
                <a16:creationId xmlns:a16="http://schemas.microsoft.com/office/drawing/2014/main" id="{C7F0E99C-32DD-6BEC-2EE5-D6ABB4AF64F3}"/>
              </a:ext>
            </a:extLst>
          </p:cNvPr>
          <p:cNvSpPr txBox="1"/>
          <p:nvPr/>
        </p:nvSpPr>
        <p:spPr>
          <a:xfrm>
            <a:off x="0" y="787401"/>
            <a:ext cx="12192000" cy="527004"/>
          </a:xfrm>
          <a:prstGeom prst="rect">
            <a:avLst/>
          </a:prstGeom>
          <a:solidFill>
            <a:schemeClr val="accent1">
              <a:lumMod val="20000"/>
              <a:lumOff val="80000"/>
            </a:schemeClr>
          </a:solidFill>
        </p:spPr>
        <p:txBody>
          <a:bodyPr wrap="square" rtlCol="0">
            <a:spAutoFit/>
          </a:bodyPr>
          <a:lstStyle/>
          <a:p>
            <a:pPr>
              <a:lnSpc>
                <a:spcPct val="150000"/>
              </a:lnSpc>
            </a:pPr>
            <a:r>
              <a:rPr lang="el-GR" sz="2100" b="1" dirty="0"/>
              <a:t>Οι Τίτλοι των Επιμορφωτικών Προγραμμάτων σχεδιάστηκαν και υλοποιήθηκαν για να ανταποκριθούν:</a:t>
            </a:r>
            <a:endParaRPr lang="en-US" sz="2100" dirty="0"/>
          </a:p>
        </p:txBody>
      </p:sp>
      <p:sp>
        <p:nvSpPr>
          <p:cNvPr id="4" name="TextBox 3">
            <a:extLst>
              <a:ext uri="{FF2B5EF4-FFF2-40B4-BE49-F238E27FC236}">
                <a16:creationId xmlns:a16="http://schemas.microsoft.com/office/drawing/2014/main" id="{0CBF8ED3-4034-860E-C0DA-EF0510CFD45C}"/>
              </a:ext>
            </a:extLst>
          </p:cNvPr>
          <p:cNvSpPr txBox="1"/>
          <p:nvPr/>
        </p:nvSpPr>
        <p:spPr>
          <a:xfrm>
            <a:off x="1668931" y="43042"/>
            <a:ext cx="10210800" cy="568361"/>
          </a:xfrm>
          <a:prstGeom prst="rect">
            <a:avLst/>
          </a:prstGeom>
          <a:noFill/>
        </p:spPr>
        <p:txBody>
          <a:bodyPr wrap="square" rtlCol="0">
            <a:spAutoFit/>
          </a:bodyPr>
          <a:lstStyle/>
          <a:p>
            <a:pPr algn="ctr">
              <a:lnSpc>
                <a:spcPct val="150000"/>
              </a:lnSpc>
            </a:pPr>
            <a:r>
              <a:rPr lang="el-GR" sz="2300" b="1" dirty="0">
                <a:effectLst>
                  <a:outerShdw blurRad="38100" dist="38100" dir="2700000" algn="tl">
                    <a:srgbClr val="000000">
                      <a:alpha val="43137"/>
                    </a:srgbClr>
                  </a:outerShdw>
                </a:effectLst>
              </a:rPr>
              <a:t>Οι Δράσεις Συνεχιζόμενης Κατάρτισης με Ποιοτικά Χαρακτηριστικά</a:t>
            </a:r>
          </a:p>
        </p:txBody>
      </p:sp>
      <p:grpSp>
        <p:nvGrpSpPr>
          <p:cNvPr id="30" name="Group 29">
            <a:extLst>
              <a:ext uri="{FF2B5EF4-FFF2-40B4-BE49-F238E27FC236}">
                <a16:creationId xmlns:a16="http://schemas.microsoft.com/office/drawing/2014/main" id="{82BB33B7-9264-7044-6F6E-BB9150C38F0F}"/>
              </a:ext>
            </a:extLst>
          </p:cNvPr>
          <p:cNvGrpSpPr/>
          <p:nvPr/>
        </p:nvGrpSpPr>
        <p:grpSpPr>
          <a:xfrm>
            <a:off x="-1" y="1490403"/>
            <a:ext cx="12191999" cy="2659425"/>
            <a:chOff x="104700" y="2389505"/>
            <a:chExt cx="11909300" cy="2659425"/>
          </a:xfrm>
        </p:grpSpPr>
        <p:sp>
          <p:nvSpPr>
            <p:cNvPr id="10" name="Rectangle 9">
              <a:extLst>
                <a:ext uri="{FF2B5EF4-FFF2-40B4-BE49-F238E27FC236}">
                  <a16:creationId xmlns:a16="http://schemas.microsoft.com/office/drawing/2014/main" id="{06DB4028-1698-F9F1-9D07-0437DD61C5C6}"/>
                </a:ext>
              </a:extLst>
            </p:cNvPr>
            <p:cNvSpPr/>
            <p:nvPr/>
          </p:nvSpPr>
          <p:spPr>
            <a:xfrm>
              <a:off x="104700" y="2397580"/>
              <a:ext cx="6077640" cy="1438923"/>
            </a:xfrm>
            <a:prstGeom prst="rect">
              <a:avLst/>
            </a:prstGeom>
            <a:solidFill>
              <a:schemeClr val="accent6">
                <a:lumMod val="75000"/>
              </a:schemeClr>
            </a:solidFill>
            <a:ln w="3175">
              <a:solidFill>
                <a:schemeClr val="l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nSpc>
                  <a:spcPct val="150000"/>
                </a:lnSpc>
              </a:pPr>
              <a:r>
                <a:rPr lang="el-GR" sz="2300" b="1" dirty="0">
                  <a:solidFill>
                    <a:schemeClr val="bg1"/>
                  </a:solidFill>
                  <a:effectLst>
                    <a:outerShdw blurRad="38100" dist="38100" dir="2700000" algn="tl">
                      <a:srgbClr val="000000">
                        <a:alpha val="43137"/>
                      </a:srgbClr>
                    </a:outerShdw>
                  </a:effectLst>
                </a:rPr>
                <a:t>Σε Ατομικές Ανάγκες  </a:t>
              </a:r>
              <a:r>
                <a:rPr lang="el-GR" sz="2300" b="1" dirty="0">
                  <a:solidFill>
                    <a:schemeClr val="bg1"/>
                  </a:solidFill>
                </a:rPr>
                <a:t>των Στελεχών </a:t>
              </a:r>
            </a:p>
            <a:p>
              <a:pPr>
                <a:lnSpc>
                  <a:spcPct val="150000"/>
                </a:lnSpc>
              </a:pPr>
              <a:r>
                <a:rPr lang="el-GR" sz="2300" b="1" dirty="0">
                  <a:solidFill>
                    <a:schemeClr val="bg1"/>
                  </a:solidFill>
                </a:rPr>
                <a:t>της Δημόσιας Διοίκησης</a:t>
              </a:r>
              <a:endParaRPr lang="en-US" sz="2300" dirty="0">
                <a:solidFill>
                  <a:schemeClr val="bg1"/>
                </a:solidFill>
              </a:endParaRPr>
            </a:p>
          </p:txBody>
        </p:sp>
        <p:sp>
          <p:nvSpPr>
            <p:cNvPr id="29" name="Parallelogram 28">
              <a:extLst>
                <a:ext uri="{FF2B5EF4-FFF2-40B4-BE49-F238E27FC236}">
                  <a16:creationId xmlns:a16="http://schemas.microsoft.com/office/drawing/2014/main" id="{20851C28-1473-024B-3237-AB7B10DB0847}"/>
                </a:ext>
              </a:extLst>
            </p:cNvPr>
            <p:cNvSpPr/>
            <p:nvPr/>
          </p:nvSpPr>
          <p:spPr>
            <a:xfrm rot="16200000" flipV="1">
              <a:off x="4399001" y="2688198"/>
              <a:ext cx="2082031" cy="1484646"/>
            </a:xfrm>
            <a:prstGeom prst="parallelogram">
              <a:avLst>
                <a:gd name="adj" fmla="val 46003"/>
              </a:avLst>
            </a:prstGeom>
            <a:solidFill>
              <a:srgbClr val="A6A6A6"/>
            </a:solidFill>
            <a:ln w="3175">
              <a:solidFill>
                <a:schemeClr val="l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dirty="0"/>
            </a:p>
          </p:txBody>
        </p:sp>
        <p:sp>
          <p:nvSpPr>
            <p:cNvPr id="12" name="Rectangle 11">
              <a:extLst>
                <a:ext uri="{FF2B5EF4-FFF2-40B4-BE49-F238E27FC236}">
                  <a16:creationId xmlns:a16="http://schemas.microsoft.com/office/drawing/2014/main" id="{99491FB6-4D6C-A7BC-C014-43C430F0D095}"/>
                </a:ext>
              </a:extLst>
            </p:cNvPr>
            <p:cNvSpPr/>
            <p:nvPr/>
          </p:nvSpPr>
          <p:spPr>
            <a:xfrm>
              <a:off x="4697693" y="3032613"/>
              <a:ext cx="4575516" cy="1438924"/>
            </a:xfrm>
            <a:prstGeom prst="rect">
              <a:avLst/>
            </a:prstGeom>
            <a:solidFill>
              <a:schemeClr val="accent2"/>
            </a:solidFill>
            <a:ln w="3175">
              <a:solidFill>
                <a:schemeClr val="l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l-GR" sz="2300" b="1" dirty="0">
                  <a:solidFill>
                    <a:schemeClr val="bg1"/>
                  </a:solidFill>
                  <a:effectLst>
                    <a:outerShdw blurRad="38100" dist="38100" dir="2700000" algn="tl">
                      <a:srgbClr val="000000">
                        <a:alpha val="43137"/>
                      </a:srgbClr>
                    </a:outerShdw>
                  </a:effectLst>
                </a:rPr>
                <a:t>Σε Σχέδια Εκπαίδευσης </a:t>
              </a:r>
            </a:p>
            <a:p>
              <a:r>
                <a:rPr lang="el-GR" sz="2300" b="1" dirty="0">
                  <a:solidFill>
                    <a:schemeClr val="bg1"/>
                  </a:solidFill>
                </a:rPr>
                <a:t>που αναπτύχθηκαν </a:t>
              </a:r>
            </a:p>
            <a:p>
              <a:r>
                <a:rPr lang="el-GR" sz="2300" b="1" dirty="0">
                  <a:solidFill>
                    <a:schemeClr val="bg1"/>
                  </a:solidFill>
                </a:rPr>
                <a:t>σε συνεργασία με Φορείς</a:t>
              </a:r>
              <a:endParaRPr lang="en-US" sz="2300" dirty="0">
                <a:solidFill>
                  <a:schemeClr val="bg1"/>
                </a:solidFill>
              </a:endParaRPr>
            </a:p>
          </p:txBody>
        </p:sp>
        <p:sp>
          <p:nvSpPr>
            <p:cNvPr id="13" name="Parallelogram 12">
              <a:extLst>
                <a:ext uri="{FF2B5EF4-FFF2-40B4-BE49-F238E27FC236}">
                  <a16:creationId xmlns:a16="http://schemas.microsoft.com/office/drawing/2014/main" id="{74F6AB56-6162-DD74-12A4-300DC536B790}"/>
                </a:ext>
              </a:extLst>
            </p:cNvPr>
            <p:cNvSpPr/>
            <p:nvPr/>
          </p:nvSpPr>
          <p:spPr>
            <a:xfrm rot="16200000" flipV="1">
              <a:off x="7639263" y="3375377"/>
              <a:ext cx="1976709" cy="1291182"/>
            </a:xfrm>
            <a:prstGeom prst="parallelogram">
              <a:avLst>
                <a:gd name="adj" fmla="val 46003"/>
              </a:avLst>
            </a:prstGeom>
            <a:solidFill>
              <a:srgbClr val="A6A6A6"/>
            </a:solidFill>
            <a:ln w="3175">
              <a:solidFill>
                <a:schemeClr val="l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l-GR" sz="2400" dirty="0"/>
            </a:p>
          </p:txBody>
        </p:sp>
        <p:sp>
          <p:nvSpPr>
            <p:cNvPr id="18" name="Pentagon 4">
              <a:extLst>
                <a:ext uri="{FF2B5EF4-FFF2-40B4-BE49-F238E27FC236}">
                  <a16:creationId xmlns:a16="http://schemas.microsoft.com/office/drawing/2014/main" id="{628B3CED-50A9-4FFB-605B-1C9035F92E23}"/>
                </a:ext>
              </a:extLst>
            </p:cNvPr>
            <p:cNvSpPr/>
            <p:nvPr/>
          </p:nvSpPr>
          <p:spPr>
            <a:xfrm>
              <a:off x="7982026" y="3610006"/>
              <a:ext cx="4031974" cy="1438924"/>
            </a:xfrm>
            <a:prstGeom prst="homePlate">
              <a:avLst/>
            </a:prstGeom>
            <a:solidFill>
              <a:srgbClr val="002060"/>
            </a:solidFill>
            <a:ln w="3175">
              <a:solidFill>
                <a:schemeClr val="l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l-GR" sz="2300" b="1" dirty="0">
                  <a:solidFill>
                    <a:schemeClr val="bg1"/>
                  </a:solidFill>
                  <a:effectLst>
                    <a:outerShdw blurRad="38100" dist="38100" dir="2700000" algn="tl">
                      <a:srgbClr val="000000">
                        <a:alpha val="43137"/>
                      </a:srgbClr>
                    </a:outerShdw>
                  </a:effectLst>
                </a:rPr>
                <a:t>Στις Μεταρρυθμίσεις </a:t>
              </a:r>
              <a:r>
                <a:rPr lang="el-GR" sz="2300" b="1" dirty="0">
                  <a:solidFill>
                    <a:schemeClr val="bg1"/>
                  </a:solidFill>
                </a:rPr>
                <a:t>που υιοθέτησε και υλοποίησε η Χώρα κατά την Προγραμματική Περίοδο</a:t>
              </a:r>
              <a:endParaRPr lang="en-US" sz="2300" dirty="0">
                <a:solidFill>
                  <a:schemeClr val="bg1"/>
                </a:solidFill>
              </a:endParaRPr>
            </a:p>
          </p:txBody>
        </p:sp>
      </p:grpSp>
    </p:spTree>
    <p:extLst>
      <p:ext uri="{BB962C8B-B14F-4D97-AF65-F5344CB8AC3E}">
        <p14:creationId xmlns:p14="http://schemas.microsoft.com/office/powerpoint/2010/main" val="6239727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left)">
                                      <p:cBhvr>
                                        <p:cTn id="10" dur="500"/>
                                        <p:tgtEl>
                                          <p:spTgt spid="3"/>
                                        </p:tgtEl>
                                      </p:cBhvr>
                                    </p:animEffec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30"/>
                                        </p:tgtEl>
                                        <p:attrNameLst>
                                          <p:attrName>style.visibility</p:attrName>
                                        </p:attrNameLst>
                                      </p:cBhvr>
                                      <p:to>
                                        <p:strVal val="visible"/>
                                      </p:to>
                                    </p:set>
                                    <p:animEffect transition="in" filter="wipe(left)">
                                      <p:cBhvr>
                                        <p:cTn id="14" dur="2700"/>
                                        <p:tgtEl>
                                          <p:spTgt spid="30"/>
                                        </p:tgtEl>
                                      </p:cBhvr>
                                    </p:animEffect>
                                  </p:childTnLst>
                                </p:cTn>
                              </p:par>
                            </p:childTnLst>
                          </p:cTn>
                        </p:par>
                        <p:par>
                          <p:cTn id="15" fill="hold">
                            <p:stCondLst>
                              <p:cond delay="3200"/>
                            </p:stCondLst>
                            <p:childTnLst>
                              <p:par>
                                <p:cTn id="16" presetID="22" presetClass="entr" presetSubtype="1" fill="hold" nodeType="afterEffect">
                                  <p:stCondLst>
                                    <p:cond delay="0"/>
                                  </p:stCondLst>
                                  <p:childTnLst>
                                    <p:set>
                                      <p:cBhvr>
                                        <p:cTn id="17" dur="1" fill="hold">
                                          <p:stCondLst>
                                            <p:cond delay="0"/>
                                          </p:stCondLst>
                                        </p:cTn>
                                        <p:tgtEl>
                                          <p:spTgt spid="45"/>
                                        </p:tgtEl>
                                        <p:attrNameLst>
                                          <p:attrName>style.visibility</p:attrName>
                                        </p:attrNameLst>
                                      </p:cBhvr>
                                      <p:to>
                                        <p:strVal val="visible"/>
                                      </p:to>
                                    </p:set>
                                    <p:animEffect transition="in" filter="wipe(up)">
                                      <p:cBhvr>
                                        <p:cTn id="18" dur="500"/>
                                        <p:tgtEl>
                                          <p:spTgt spid="45"/>
                                        </p:tgtEl>
                                      </p:cBhvr>
                                    </p:animEffect>
                                  </p:childTnLst>
                                </p:cTn>
                              </p:par>
                            </p:childTnLst>
                          </p:cTn>
                        </p:par>
                        <p:par>
                          <p:cTn id="19" fill="hold">
                            <p:stCondLst>
                              <p:cond delay="3700"/>
                            </p:stCondLst>
                            <p:childTnLst>
                              <p:par>
                                <p:cTn id="20" presetID="22" presetClass="entr" presetSubtype="1" fill="hold" nodeType="afterEffect">
                                  <p:stCondLst>
                                    <p:cond delay="0"/>
                                  </p:stCondLst>
                                  <p:childTnLst>
                                    <p:set>
                                      <p:cBhvr>
                                        <p:cTn id="21" dur="1" fill="hold">
                                          <p:stCondLst>
                                            <p:cond delay="0"/>
                                          </p:stCondLst>
                                        </p:cTn>
                                        <p:tgtEl>
                                          <p:spTgt spid="46"/>
                                        </p:tgtEl>
                                        <p:attrNameLst>
                                          <p:attrName>style.visibility</p:attrName>
                                        </p:attrNameLst>
                                      </p:cBhvr>
                                      <p:to>
                                        <p:strVal val="visible"/>
                                      </p:to>
                                    </p:set>
                                    <p:animEffect transition="in" filter="wipe(up)">
                                      <p:cBhvr>
                                        <p:cTn id="22" dur="500"/>
                                        <p:tgtEl>
                                          <p:spTgt spid="46"/>
                                        </p:tgtEl>
                                      </p:cBhvr>
                                    </p:animEffect>
                                  </p:childTnLst>
                                </p:cTn>
                              </p:par>
                            </p:childTnLst>
                          </p:cTn>
                        </p:par>
                        <p:par>
                          <p:cTn id="23" fill="hold">
                            <p:stCondLst>
                              <p:cond delay="4200"/>
                            </p:stCondLst>
                            <p:childTnLst>
                              <p:par>
                                <p:cTn id="24" presetID="22" presetClass="entr" presetSubtype="1" fill="hold" nodeType="afterEffect">
                                  <p:stCondLst>
                                    <p:cond delay="0"/>
                                  </p:stCondLst>
                                  <p:childTnLst>
                                    <p:set>
                                      <p:cBhvr>
                                        <p:cTn id="25" dur="1" fill="hold">
                                          <p:stCondLst>
                                            <p:cond delay="0"/>
                                          </p:stCondLst>
                                        </p:cTn>
                                        <p:tgtEl>
                                          <p:spTgt spid="49"/>
                                        </p:tgtEl>
                                        <p:attrNameLst>
                                          <p:attrName>style.visibility</p:attrName>
                                        </p:attrNameLst>
                                      </p:cBhvr>
                                      <p:to>
                                        <p:strVal val="visible"/>
                                      </p:to>
                                    </p:set>
                                    <p:animEffect transition="in" filter="wipe(up)">
                                      <p:cBhvr>
                                        <p:cTn id="26"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6DCF54D-7582-49CC-8FEB-DC8B6167286A}"/>
              </a:ext>
            </a:extLst>
          </p:cNvPr>
          <p:cNvSpPr txBox="1"/>
          <p:nvPr/>
        </p:nvSpPr>
        <p:spPr>
          <a:xfrm>
            <a:off x="1651001" y="25340"/>
            <a:ext cx="10210800" cy="568361"/>
          </a:xfrm>
          <a:prstGeom prst="rect">
            <a:avLst/>
          </a:prstGeom>
          <a:noFill/>
        </p:spPr>
        <p:txBody>
          <a:bodyPr wrap="square" rtlCol="0">
            <a:spAutoFit/>
          </a:bodyPr>
          <a:lstStyle/>
          <a:p>
            <a:pPr algn="ctr">
              <a:lnSpc>
                <a:spcPct val="150000"/>
              </a:lnSpc>
            </a:pPr>
            <a:r>
              <a:rPr lang="el-GR" sz="2300" b="1" dirty="0">
                <a:effectLst>
                  <a:outerShdw blurRad="38100" dist="38100" dir="2700000" algn="tl">
                    <a:srgbClr val="000000">
                      <a:alpha val="43137"/>
                    </a:srgbClr>
                  </a:outerShdw>
                </a:effectLst>
              </a:rPr>
              <a:t>Οι Δράσεις Συνεχιζόμενης Κατάρτισης με Ποιοτικά Χαρακτηριστικά</a:t>
            </a:r>
          </a:p>
        </p:txBody>
      </p:sp>
      <p:sp>
        <p:nvSpPr>
          <p:cNvPr id="4" name="TextBox 3">
            <a:extLst>
              <a:ext uri="{FF2B5EF4-FFF2-40B4-BE49-F238E27FC236}">
                <a16:creationId xmlns:a16="http://schemas.microsoft.com/office/drawing/2014/main" id="{C795A308-30DE-D200-BEA1-B85F2836195C}"/>
              </a:ext>
            </a:extLst>
          </p:cNvPr>
          <p:cNvSpPr txBox="1"/>
          <p:nvPr/>
        </p:nvSpPr>
        <p:spPr>
          <a:xfrm>
            <a:off x="55033" y="1004468"/>
            <a:ext cx="5829300" cy="2071208"/>
          </a:xfrm>
          <a:prstGeom prst="rect">
            <a:avLst/>
          </a:prstGeom>
          <a:noFill/>
        </p:spPr>
        <p:txBody>
          <a:bodyPr wrap="square">
            <a:spAutoFit/>
          </a:bodyPr>
          <a:lstStyle/>
          <a:p>
            <a:pPr algn="ctr">
              <a:lnSpc>
                <a:spcPct val="150000"/>
              </a:lnSpc>
            </a:pPr>
            <a:r>
              <a:rPr lang="el-GR" sz="2200" b="1" dirty="0">
                <a:effectLst>
                  <a:outerShdw blurRad="38100" dist="38100" dir="2700000" algn="tl">
                    <a:srgbClr val="000000">
                      <a:alpha val="43137"/>
                    </a:srgbClr>
                  </a:outerShdw>
                </a:effectLst>
              </a:rPr>
              <a:t>Ειδικό Πρόγραμμα Επιτελικών Στελεχών με 3 Ειδικότητες: </a:t>
            </a:r>
            <a:r>
              <a:rPr lang="el-GR" sz="2200" b="1" dirty="0">
                <a:solidFill>
                  <a:srgbClr val="002060"/>
                </a:solidFill>
                <a:effectLst>
                  <a:outerShdw blurRad="38100" dist="38100" dir="2700000" algn="tl">
                    <a:srgbClr val="000000">
                      <a:alpha val="43137"/>
                    </a:srgbClr>
                  </a:outerShdw>
                </a:effectLst>
              </a:rPr>
              <a:t>Αναλυτών Δημόσιων Πολιτικών, </a:t>
            </a:r>
            <a:r>
              <a:rPr lang="el-GR" sz="2200" b="1" dirty="0" err="1">
                <a:solidFill>
                  <a:srgbClr val="002060"/>
                </a:solidFill>
                <a:effectLst>
                  <a:outerShdw blurRad="38100" dist="38100" dir="2700000" algn="tl">
                    <a:srgbClr val="000000">
                      <a:alpha val="43137"/>
                    </a:srgbClr>
                  </a:outerShdw>
                </a:effectLst>
              </a:rPr>
              <a:t>Νομοτεχνών</a:t>
            </a:r>
            <a:r>
              <a:rPr lang="el-GR" sz="2200" b="1" dirty="0">
                <a:solidFill>
                  <a:srgbClr val="002060"/>
                </a:solidFill>
                <a:effectLst>
                  <a:outerShdw blurRad="38100" dist="38100" dir="2700000" algn="tl">
                    <a:srgbClr val="000000">
                      <a:alpha val="43137"/>
                    </a:srgbClr>
                  </a:outerShdw>
                </a:effectLst>
              </a:rPr>
              <a:t> και Αναλυτών Ψηφιακής Πολιτικής (154 Άτομα)</a:t>
            </a:r>
            <a:endParaRPr lang="en-US" sz="2200" b="1" dirty="0">
              <a:solidFill>
                <a:srgbClr val="002060"/>
              </a:solidFill>
              <a:effectLst>
                <a:outerShdw blurRad="38100" dist="38100" dir="2700000" algn="tl">
                  <a:srgbClr val="000000">
                    <a:alpha val="43137"/>
                  </a:srgbClr>
                </a:outerShdw>
              </a:effectLst>
            </a:endParaRPr>
          </a:p>
        </p:txBody>
      </p:sp>
      <p:grpSp>
        <p:nvGrpSpPr>
          <p:cNvPr id="14" name="Group 13">
            <a:extLst>
              <a:ext uri="{FF2B5EF4-FFF2-40B4-BE49-F238E27FC236}">
                <a16:creationId xmlns:a16="http://schemas.microsoft.com/office/drawing/2014/main" id="{7C6C2816-3141-EAE2-C9C9-D64DCE7518D8}"/>
              </a:ext>
            </a:extLst>
          </p:cNvPr>
          <p:cNvGrpSpPr/>
          <p:nvPr/>
        </p:nvGrpSpPr>
        <p:grpSpPr>
          <a:xfrm>
            <a:off x="55033" y="3069043"/>
            <a:ext cx="5271879" cy="2784489"/>
            <a:chOff x="123606" y="2481777"/>
            <a:chExt cx="5472863" cy="2784489"/>
          </a:xfrm>
          <a:scene3d>
            <a:camera prst="orthographicFront">
              <a:rot lat="0" lon="0" rev="0"/>
            </a:camera>
            <a:lightRig rig="balanced" dir="t">
              <a:rot lat="0" lon="0" rev="8700000"/>
            </a:lightRig>
          </a:scene3d>
        </p:grpSpPr>
        <p:pic>
          <p:nvPicPr>
            <p:cNvPr id="5" name="Graphic 4">
              <a:extLst>
                <a:ext uri="{FF2B5EF4-FFF2-40B4-BE49-F238E27FC236}">
                  <a16:creationId xmlns:a16="http://schemas.microsoft.com/office/drawing/2014/main" id="{4D8D1871-6DB2-2FDD-A718-12029585272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16200000">
              <a:off x="1467793" y="1137590"/>
              <a:ext cx="2784489" cy="5472863"/>
            </a:xfrm>
            <a:prstGeom prst="rect">
              <a:avLst/>
            </a:prstGeom>
            <a:ln>
              <a:noFill/>
            </a:ln>
            <a:effectLst>
              <a:outerShdw blurRad="44450" dist="27940" dir="5400000" algn="ctr">
                <a:srgbClr val="000000">
                  <a:alpha val="32000"/>
                </a:srgbClr>
              </a:outerShdw>
            </a:effectLst>
            <a:sp3d>
              <a:bevelT w="190500" h="38100"/>
            </a:sp3d>
          </p:spPr>
        </p:pic>
        <p:sp>
          <p:nvSpPr>
            <p:cNvPr id="6" name="TextBox 5">
              <a:extLst>
                <a:ext uri="{FF2B5EF4-FFF2-40B4-BE49-F238E27FC236}">
                  <a16:creationId xmlns:a16="http://schemas.microsoft.com/office/drawing/2014/main" id="{7204222B-9D54-E210-AA18-50E4683C2909}"/>
                </a:ext>
              </a:extLst>
            </p:cNvPr>
            <p:cNvSpPr txBox="1"/>
            <p:nvPr/>
          </p:nvSpPr>
          <p:spPr>
            <a:xfrm>
              <a:off x="237067" y="2666999"/>
              <a:ext cx="4529776" cy="2554545"/>
            </a:xfrm>
            <a:prstGeom prst="rect">
              <a:avLst/>
            </a:prstGeom>
            <a:noFill/>
            <a:ln>
              <a:noFill/>
            </a:ln>
            <a:effectLst>
              <a:outerShdw blurRad="44450" dist="27940" dir="5400000" algn="ctr">
                <a:srgbClr val="000000">
                  <a:alpha val="32000"/>
                </a:srgbClr>
              </a:outerShdw>
            </a:effectLst>
            <a:sp3d>
              <a:bevelT w="190500" h="38100"/>
            </a:sp3d>
          </p:spPr>
          <p:txBody>
            <a:bodyPr wrap="square">
              <a:spAutoFit/>
            </a:bodyPr>
            <a:lstStyle/>
            <a:p>
              <a:pPr algn="ctr"/>
              <a:r>
                <a:rPr lang="el-GR" sz="2000" b="1" dirty="0">
                  <a:solidFill>
                    <a:schemeClr val="bg1"/>
                  </a:solidFill>
                  <a:effectLst>
                    <a:outerShdw blurRad="38100" dist="38100" dir="2700000" algn="tl">
                      <a:srgbClr val="000000">
                        <a:alpha val="43137"/>
                      </a:srgbClr>
                    </a:outerShdw>
                  </a:effectLst>
                </a:rPr>
                <a:t>Όφελος για τη Δημόσια Διοίκηση: Υποστήριξη ειδικών λειτουργιών που διατρέχουν τους φορείς της Κεντρικής Διοίκησης με εξειδικευμένα στελέχη, Εισαγωγή σύγχρονων ειδικοτήτων στο δημόσιο τομέα,</a:t>
              </a:r>
            </a:p>
            <a:p>
              <a:pPr algn="ctr"/>
              <a:r>
                <a:rPr lang="el-GR" sz="2000" b="1" dirty="0">
                  <a:solidFill>
                    <a:schemeClr val="bg1"/>
                  </a:solidFill>
                  <a:effectLst>
                    <a:outerShdw blurRad="38100" dist="38100" dir="2700000" algn="tl">
                      <a:srgbClr val="000000">
                        <a:alpha val="43137"/>
                      </a:srgbClr>
                    </a:outerShdw>
                  </a:effectLst>
                </a:rPr>
                <a:t> «</a:t>
              </a:r>
              <a:r>
                <a:rPr lang="el-GR" sz="2000" b="1" dirty="0" err="1">
                  <a:solidFill>
                    <a:schemeClr val="bg1"/>
                  </a:solidFill>
                  <a:effectLst>
                    <a:outerShdw blurRad="38100" dist="38100" dir="2700000" algn="tl">
                      <a:srgbClr val="000000">
                        <a:alpha val="43137"/>
                      </a:srgbClr>
                    </a:outerShdw>
                  </a:effectLst>
                </a:rPr>
                <a:t>Επαγγελματοποίηση</a:t>
              </a:r>
              <a:r>
                <a:rPr lang="el-GR" sz="2000" b="1" dirty="0">
                  <a:solidFill>
                    <a:schemeClr val="bg1"/>
                  </a:solidFill>
                  <a:effectLst>
                    <a:outerShdw blurRad="38100" dist="38100" dir="2700000" algn="tl">
                      <a:srgbClr val="000000">
                        <a:alpha val="43137"/>
                      </a:srgbClr>
                    </a:outerShdw>
                  </a:effectLst>
                </a:rPr>
                <a:t>» της δημόσιας διοίκησης.</a:t>
              </a:r>
              <a:endParaRPr lang="en-US" sz="2000" dirty="0">
                <a:solidFill>
                  <a:schemeClr val="bg1"/>
                </a:solidFill>
              </a:endParaRPr>
            </a:p>
          </p:txBody>
        </p:sp>
      </p:grpSp>
      <p:sp>
        <p:nvSpPr>
          <p:cNvPr id="8" name="TextBox 7">
            <a:extLst>
              <a:ext uri="{FF2B5EF4-FFF2-40B4-BE49-F238E27FC236}">
                <a16:creationId xmlns:a16="http://schemas.microsoft.com/office/drawing/2014/main" id="{DF55582A-93E9-7D6B-8B9B-520CDD7CF192}"/>
              </a:ext>
            </a:extLst>
          </p:cNvPr>
          <p:cNvSpPr txBox="1"/>
          <p:nvPr/>
        </p:nvSpPr>
        <p:spPr>
          <a:xfrm>
            <a:off x="5046823" y="3287461"/>
            <a:ext cx="2768600" cy="2462213"/>
          </a:xfrm>
          <a:prstGeom prst="rect">
            <a:avLst/>
          </a:prstGeom>
          <a:noFill/>
        </p:spPr>
        <p:txBody>
          <a:bodyPr wrap="square">
            <a:spAutoFit/>
          </a:bodyPr>
          <a:lstStyle/>
          <a:p>
            <a:pPr algn="ctr"/>
            <a:r>
              <a:rPr lang="el-GR" sz="2200" b="1" i="1" dirty="0">
                <a:solidFill>
                  <a:srgbClr val="002060"/>
                </a:solidFill>
                <a:effectLst>
                  <a:outerShdw blurRad="38100" dist="38100" dir="2700000" algn="tl">
                    <a:srgbClr val="000000">
                      <a:alpha val="43137"/>
                    </a:srgbClr>
                  </a:outerShdw>
                </a:effectLst>
              </a:rPr>
              <a:t>Τελικός Στόχος: η καλύτερη εξυπηρέτηση των πολιτών και η προστασία του δημόσιου συμφέροντος</a:t>
            </a:r>
            <a:endParaRPr lang="en-US" sz="2200" i="1" dirty="0"/>
          </a:p>
        </p:txBody>
      </p:sp>
      <p:sp>
        <p:nvSpPr>
          <p:cNvPr id="9" name="TextBox 8">
            <a:extLst>
              <a:ext uri="{FF2B5EF4-FFF2-40B4-BE49-F238E27FC236}">
                <a16:creationId xmlns:a16="http://schemas.microsoft.com/office/drawing/2014/main" id="{07B62D34-067A-1CBD-C924-40E0CD5F87BA}"/>
              </a:ext>
            </a:extLst>
          </p:cNvPr>
          <p:cNvSpPr txBox="1"/>
          <p:nvPr/>
        </p:nvSpPr>
        <p:spPr>
          <a:xfrm>
            <a:off x="6214532" y="934616"/>
            <a:ext cx="5922085" cy="2071208"/>
          </a:xfrm>
          <a:prstGeom prst="rect">
            <a:avLst/>
          </a:prstGeom>
          <a:noFill/>
        </p:spPr>
        <p:txBody>
          <a:bodyPr wrap="square">
            <a:spAutoFit/>
          </a:bodyPr>
          <a:lstStyle/>
          <a:p>
            <a:pPr algn="ctr">
              <a:lnSpc>
                <a:spcPct val="150000"/>
              </a:lnSpc>
            </a:pPr>
            <a:r>
              <a:rPr lang="el-GR" sz="2200" b="1" dirty="0">
                <a:effectLst>
                  <a:outerShdw blurRad="38100" dist="38100" dir="2700000" algn="tl">
                    <a:srgbClr val="000000">
                      <a:alpha val="43137"/>
                    </a:srgbClr>
                  </a:outerShdw>
                </a:effectLst>
              </a:rPr>
              <a:t>Ειδικό Πρόγραμμα για την Πιστοποίηση Ελεγκτικής Επάρκειας Εσωτερικών Ελεγκτών Δημόσιου Τομέα και Συμβούλων Ακεραιότητας (643 Άτομα)</a:t>
            </a:r>
            <a:endParaRPr lang="en-US" sz="2200" b="1" dirty="0">
              <a:solidFill>
                <a:srgbClr val="002060"/>
              </a:solidFill>
              <a:effectLst>
                <a:outerShdw blurRad="38100" dist="38100" dir="2700000" algn="tl">
                  <a:srgbClr val="000000">
                    <a:alpha val="43137"/>
                  </a:srgbClr>
                </a:outerShdw>
              </a:effectLst>
            </a:endParaRPr>
          </a:p>
        </p:txBody>
      </p:sp>
      <p:sp>
        <p:nvSpPr>
          <p:cNvPr id="11" name="TextBox 10">
            <a:extLst>
              <a:ext uri="{FF2B5EF4-FFF2-40B4-BE49-F238E27FC236}">
                <a16:creationId xmlns:a16="http://schemas.microsoft.com/office/drawing/2014/main" id="{2EFF9405-FE17-1C21-CB52-FDF8718F0AD3}"/>
              </a:ext>
            </a:extLst>
          </p:cNvPr>
          <p:cNvSpPr txBox="1"/>
          <p:nvPr/>
        </p:nvSpPr>
        <p:spPr>
          <a:xfrm>
            <a:off x="0" y="722831"/>
            <a:ext cx="12136617" cy="369332"/>
          </a:xfrm>
          <a:prstGeom prst="rect">
            <a:avLst/>
          </a:prstGeom>
          <a:solidFill>
            <a:srgbClr val="002060"/>
          </a:solidFill>
        </p:spPr>
        <p:txBody>
          <a:bodyPr wrap="square">
            <a:spAutoFit/>
          </a:bodyPr>
          <a:lstStyle/>
          <a:p>
            <a:pPr algn="ctr"/>
            <a:r>
              <a:rPr lang="el-GR" sz="1800" dirty="0">
                <a:solidFill>
                  <a:schemeClr val="bg1"/>
                </a:solidFill>
              </a:rPr>
              <a:t>Για πρώτη φορά </a:t>
            </a:r>
            <a:endParaRPr lang="en-US" dirty="0">
              <a:solidFill>
                <a:schemeClr val="bg1"/>
              </a:solidFill>
            </a:endParaRPr>
          </a:p>
        </p:txBody>
      </p:sp>
      <p:grpSp>
        <p:nvGrpSpPr>
          <p:cNvPr id="15" name="Group 14">
            <a:extLst>
              <a:ext uri="{FF2B5EF4-FFF2-40B4-BE49-F238E27FC236}">
                <a16:creationId xmlns:a16="http://schemas.microsoft.com/office/drawing/2014/main" id="{EA80EFB5-9599-F946-607A-12B967342136}"/>
              </a:ext>
            </a:extLst>
          </p:cNvPr>
          <p:cNvGrpSpPr/>
          <p:nvPr/>
        </p:nvGrpSpPr>
        <p:grpSpPr>
          <a:xfrm>
            <a:off x="7535333" y="3074354"/>
            <a:ext cx="4818422" cy="2784489"/>
            <a:chOff x="7687732" y="2481777"/>
            <a:chExt cx="4716824" cy="2784489"/>
          </a:xfrm>
          <a:scene3d>
            <a:camera prst="orthographicFront">
              <a:rot lat="0" lon="0" rev="0"/>
            </a:camera>
            <a:lightRig rig="balanced" dir="t">
              <a:rot lat="0" lon="0" rev="8700000"/>
            </a:lightRig>
          </a:scene3d>
        </p:grpSpPr>
        <p:pic>
          <p:nvPicPr>
            <p:cNvPr id="12" name="Graphic 11">
              <a:extLst>
                <a:ext uri="{FF2B5EF4-FFF2-40B4-BE49-F238E27FC236}">
                  <a16:creationId xmlns:a16="http://schemas.microsoft.com/office/drawing/2014/main" id="{5544CE61-E290-A52C-7635-B035878B76F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16200000" flipV="1">
              <a:off x="8547620" y="1621889"/>
              <a:ext cx="2784489" cy="4504265"/>
            </a:xfrm>
            <a:prstGeom prst="rect">
              <a:avLst/>
            </a:prstGeom>
            <a:ln>
              <a:noFill/>
            </a:ln>
            <a:effectLst>
              <a:outerShdw blurRad="44450" dist="27940" dir="5400000" algn="ctr">
                <a:srgbClr val="000000">
                  <a:alpha val="32000"/>
                </a:srgbClr>
              </a:outerShdw>
            </a:effectLst>
            <a:sp3d>
              <a:bevelT w="190500" h="38100"/>
            </a:sp3d>
          </p:spPr>
        </p:pic>
        <p:sp>
          <p:nvSpPr>
            <p:cNvPr id="13" name="TextBox 12">
              <a:extLst>
                <a:ext uri="{FF2B5EF4-FFF2-40B4-BE49-F238E27FC236}">
                  <a16:creationId xmlns:a16="http://schemas.microsoft.com/office/drawing/2014/main" id="{32ED1BD6-2AB9-3588-977E-DF88592BA0BB}"/>
                </a:ext>
              </a:extLst>
            </p:cNvPr>
            <p:cNvSpPr txBox="1"/>
            <p:nvPr/>
          </p:nvSpPr>
          <p:spPr>
            <a:xfrm>
              <a:off x="7874780" y="2895344"/>
              <a:ext cx="4529776" cy="1938992"/>
            </a:xfrm>
            <a:prstGeom prst="rect">
              <a:avLst/>
            </a:prstGeom>
            <a:noFill/>
            <a:ln>
              <a:noFill/>
            </a:ln>
            <a:effectLst>
              <a:outerShdw blurRad="44450" dist="27940" dir="5400000" algn="ctr">
                <a:srgbClr val="000000">
                  <a:alpha val="32000"/>
                </a:srgbClr>
              </a:outerShdw>
            </a:effectLst>
            <a:sp3d>
              <a:bevelT w="190500" h="38100"/>
            </a:sp3d>
          </p:spPr>
          <p:txBody>
            <a:bodyPr wrap="square">
              <a:spAutoFit/>
            </a:bodyPr>
            <a:lstStyle/>
            <a:p>
              <a:pPr algn="ctr"/>
              <a:r>
                <a:rPr lang="el-GR" sz="2000" b="1" dirty="0">
                  <a:solidFill>
                    <a:schemeClr val="bg1"/>
                  </a:solidFill>
                  <a:effectLst>
                    <a:outerShdw blurRad="38100" dist="38100" dir="2700000" algn="tl">
                      <a:srgbClr val="000000">
                        <a:alpha val="43137"/>
                      </a:srgbClr>
                    </a:outerShdw>
                  </a:effectLst>
                </a:rPr>
                <a:t>Όφελος για τη Δημόσια Διοίκηση: Μείωση της πιθανότητας διάπραξης πράξεων απάτης και διαφθοράς στους δημόσιους Φορείς, Διευκόλυνση στην επίτευξη Στρατηγικών Στόχων των Φορέων.</a:t>
              </a:r>
              <a:endParaRPr lang="en-US" sz="2000" dirty="0">
                <a:solidFill>
                  <a:schemeClr val="bg1"/>
                </a:solidFill>
              </a:endParaRPr>
            </a:p>
          </p:txBody>
        </p:sp>
      </p:grpSp>
    </p:spTree>
    <p:extLst>
      <p:ext uri="{BB962C8B-B14F-4D97-AF65-F5344CB8AC3E}">
        <p14:creationId xmlns:p14="http://schemas.microsoft.com/office/powerpoint/2010/main" val="19826855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wipe(left)">
                                      <p:cBhvr>
                                        <p:cTn id="10" dur="500"/>
                                        <p:tgtEl>
                                          <p:spTgt spid="11"/>
                                        </p:tgtEl>
                                      </p:cBhvr>
                                    </p:animEffect>
                                  </p:childTnLst>
                                </p:cTn>
                              </p:par>
                              <p:par>
                                <p:cTn id="11" presetID="53" presetClass="entr" presetSubtype="16"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fltVal val="0"/>
                                          </p:val>
                                        </p:tav>
                                        <p:tav tm="100000">
                                          <p:val>
                                            <p:strVal val="#ppt_h"/>
                                          </p:val>
                                        </p:tav>
                                      </p:tavLst>
                                    </p:anim>
                                    <p:animEffect transition="in" filter="fade">
                                      <p:cBhvr>
                                        <p:cTn id="15" dur="500"/>
                                        <p:tgtEl>
                                          <p:spTgt spid="4"/>
                                        </p:tgtEl>
                                      </p:cBhvr>
                                    </p:animEffect>
                                  </p:childTnLst>
                                </p:cTn>
                              </p:par>
                              <p:par>
                                <p:cTn id="16" presetID="53" presetClass="entr" presetSubtype="16"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p:cTn id="18" dur="500" fill="hold"/>
                                        <p:tgtEl>
                                          <p:spTgt spid="9"/>
                                        </p:tgtEl>
                                        <p:attrNameLst>
                                          <p:attrName>ppt_w</p:attrName>
                                        </p:attrNameLst>
                                      </p:cBhvr>
                                      <p:tavLst>
                                        <p:tav tm="0">
                                          <p:val>
                                            <p:fltVal val="0"/>
                                          </p:val>
                                        </p:tav>
                                        <p:tav tm="100000">
                                          <p:val>
                                            <p:strVal val="#ppt_w"/>
                                          </p:val>
                                        </p:tav>
                                      </p:tavLst>
                                    </p:anim>
                                    <p:anim calcmode="lin" valueType="num">
                                      <p:cBhvr>
                                        <p:cTn id="19" dur="500" fill="hold"/>
                                        <p:tgtEl>
                                          <p:spTgt spid="9"/>
                                        </p:tgtEl>
                                        <p:attrNameLst>
                                          <p:attrName>ppt_h</p:attrName>
                                        </p:attrNameLst>
                                      </p:cBhvr>
                                      <p:tavLst>
                                        <p:tav tm="0">
                                          <p:val>
                                            <p:fltVal val="0"/>
                                          </p:val>
                                        </p:tav>
                                        <p:tav tm="100000">
                                          <p:val>
                                            <p:strVal val="#ppt_h"/>
                                          </p:val>
                                        </p:tav>
                                      </p:tavLst>
                                    </p:anim>
                                    <p:animEffect transition="in" filter="fade">
                                      <p:cBhvr>
                                        <p:cTn id="20" dur="500"/>
                                        <p:tgtEl>
                                          <p:spTgt spid="9"/>
                                        </p:tgtEl>
                                      </p:cBhvr>
                                    </p:animEffect>
                                  </p:childTnLst>
                                </p:cTn>
                              </p:par>
                            </p:childTnLst>
                          </p:cTn>
                        </p:par>
                        <p:par>
                          <p:cTn id="21" fill="hold">
                            <p:stCondLst>
                              <p:cond delay="500"/>
                            </p:stCondLst>
                            <p:childTnLst>
                              <p:par>
                                <p:cTn id="22" presetID="22" presetClass="entr" presetSubtype="8" fill="hold" nodeType="after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wipe(left)">
                                      <p:cBhvr>
                                        <p:cTn id="24" dur="500"/>
                                        <p:tgtEl>
                                          <p:spTgt spid="14"/>
                                        </p:tgtEl>
                                      </p:cBhvr>
                                    </p:animEffect>
                                  </p:childTnLst>
                                </p:cTn>
                              </p:par>
                            </p:childTnLst>
                          </p:cTn>
                        </p:par>
                        <p:par>
                          <p:cTn id="25" fill="hold">
                            <p:stCondLst>
                              <p:cond delay="1000"/>
                            </p:stCondLst>
                            <p:childTnLst>
                              <p:par>
                                <p:cTn id="26" presetID="22" presetClass="entr" presetSubtype="2" fill="hold" nodeType="after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wipe(right)">
                                      <p:cBhvr>
                                        <p:cTn id="28" dur="500"/>
                                        <p:tgtEl>
                                          <p:spTgt spid="15"/>
                                        </p:tgtEl>
                                      </p:cBhvr>
                                    </p:animEffect>
                                  </p:childTnLst>
                                </p:cTn>
                              </p:par>
                            </p:childTnLst>
                          </p:cTn>
                        </p:par>
                        <p:par>
                          <p:cTn id="29" fill="hold">
                            <p:stCondLst>
                              <p:cond delay="1500"/>
                            </p:stCondLst>
                            <p:childTnLst>
                              <p:par>
                                <p:cTn id="30" presetID="31" presetClass="entr" presetSubtype="0" fill="hold" grpId="0" nodeType="afterEffect">
                                  <p:stCondLst>
                                    <p:cond delay="0"/>
                                  </p:stCondLst>
                                  <p:childTnLst>
                                    <p:set>
                                      <p:cBhvr>
                                        <p:cTn id="31" dur="1" fill="hold">
                                          <p:stCondLst>
                                            <p:cond delay="0"/>
                                          </p:stCondLst>
                                        </p:cTn>
                                        <p:tgtEl>
                                          <p:spTgt spid="8"/>
                                        </p:tgtEl>
                                        <p:attrNameLst>
                                          <p:attrName>style.visibility</p:attrName>
                                        </p:attrNameLst>
                                      </p:cBhvr>
                                      <p:to>
                                        <p:strVal val="visible"/>
                                      </p:to>
                                    </p:set>
                                    <p:anim calcmode="lin" valueType="num">
                                      <p:cBhvr>
                                        <p:cTn id="32" dur="1000" fill="hold"/>
                                        <p:tgtEl>
                                          <p:spTgt spid="8"/>
                                        </p:tgtEl>
                                        <p:attrNameLst>
                                          <p:attrName>ppt_w</p:attrName>
                                        </p:attrNameLst>
                                      </p:cBhvr>
                                      <p:tavLst>
                                        <p:tav tm="0">
                                          <p:val>
                                            <p:fltVal val="0"/>
                                          </p:val>
                                        </p:tav>
                                        <p:tav tm="100000">
                                          <p:val>
                                            <p:strVal val="#ppt_w"/>
                                          </p:val>
                                        </p:tav>
                                      </p:tavLst>
                                    </p:anim>
                                    <p:anim calcmode="lin" valueType="num">
                                      <p:cBhvr>
                                        <p:cTn id="33" dur="1000" fill="hold"/>
                                        <p:tgtEl>
                                          <p:spTgt spid="8"/>
                                        </p:tgtEl>
                                        <p:attrNameLst>
                                          <p:attrName>ppt_h</p:attrName>
                                        </p:attrNameLst>
                                      </p:cBhvr>
                                      <p:tavLst>
                                        <p:tav tm="0">
                                          <p:val>
                                            <p:fltVal val="0"/>
                                          </p:val>
                                        </p:tav>
                                        <p:tav tm="100000">
                                          <p:val>
                                            <p:strVal val="#ppt_h"/>
                                          </p:val>
                                        </p:tav>
                                      </p:tavLst>
                                    </p:anim>
                                    <p:anim calcmode="lin" valueType="num">
                                      <p:cBhvr>
                                        <p:cTn id="34" dur="1000" fill="hold"/>
                                        <p:tgtEl>
                                          <p:spTgt spid="8"/>
                                        </p:tgtEl>
                                        <p:attrNameLst>
                                          <p:attrName>style.rotation</p:attrName>
                                        </p:attrNameLst>
                                      </p:cBhvr>
                                      <p:tavLst>
                                        <p:tav tm="0">
                                          <p:val>
                                            <p:fltVal val="90"/>
                                          </p:val>
                                        </p:tav>
                                        <p:tav tm="100000">
                                          <p:val>
                                            <p:fltVal val="0"/>
                                          </p:val>
                                        </p:tav>
                                      </p:tavLst>
                                    </p:anim>
                                    <p:animEffect transition="in" filter="fade">
                                      <p:cBhvr>
                                        <p:cTn id="35"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P spid="9" grpId="0"/>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a:extLst>
              <a:ext uri="{FF2B5EF4-FFF2-40B4-BE49-F238E27FC236}">
                <a16:creationId xmlns:a16="http://schemas.microsoft.com/office/drawing/2014/main" id="{8508D45F-45AB-AE08-1707-2F177C873E41}"/>
              </a:ext>
            </a:extLst>
          </p:cNvPr>
          <p:cNvSpPr txBox="1"/>
          <p:nvPr/>
        </p:nvSpPr>
        <p:spPr>
          <a:xfrm>
            <a:off x="0" y="1879252"/>
            <a:ext cx="12185649" cy="800219"/>
          </a:xfrm>
          <a:prstGeom prst="rect">
            <a:avLst/>
          </a:prstGeom>
          <a:solidFill>
            <a:schemeClr val="accent1">
              <a:lumMod val="20000"/>
              <a:lumOff val="80000"/>
            </a:schemeClr>
          </a:solidFill>
        </p:spPr>
        <p:txBody>
          <a:bodyPr wrap="square">
            <a:spAutoFit/>
          </a:bodyPr>
          <a:lstStyle/>
          <a:p>
            <a:pPr marL="342900" indent="-342900">
              <a:buBlip>
                <a:blip r:embed="rId2"/>
              </a:buBlip>
            </a:pPr>
            <a:r>
              <a:rPr lang="el-GR" sz="2300" b="1" dirty="0">
                <a:solidFill>
                  <a:srgbClr val="002060"/>
                </a:solidFill>
              </a:rPr>
              <a:t>Τ</a:t>
            </a:r>
            <a:r>
              <a:rPr lang="el-GR" sz="2300" b="1" u="none" strike="noStrike" dirty="0">
                <a:solidFill>
                  <a:srgbClr val="002060"/>
                </a:solidFill>
              </a:rPr>
              <a:t>ις Ηλεκτρονικές Δημόσιες Συμβάσεις Έργων, Μελετών και Συναφών </a:t>
            </a:r>
            <a:br>
              <a:rPr lang="el-GR" sz="2300" b="1" u="none" strike="noStrike" dirty="0">
                <a:solidFill>
                  <a:srgbClr val="002060"/>
                </a:solidFill>
              </a:rPr>
            </a:br>
            <a:r>
              <a:rPr lang="el-GR" sz="2300" b="1" u="none" strike="noStrike" dirty="0">
                <a:solidFill>
                  <a:srgbClr val="002060"/>
                </a:solidFill>
              </a:rPr>
              <a:t>Υπηρεσιών (υποστήριξη της πλατφόρμας ΕΣΗΔΗΣ και ΚΗΜΔΗΣ),</a:t>
            </a:r>
            <a:endParaRPr lang="en-US" sz="2300" b="1" dirty="0">
              <a:solidFill>
                <a:srgbClr val="002060"/>
              </a:solidFill>
            </a:endParaRPr>
          </a:p>
        </p:txBody>
      </p:sp>
      <p:sp>
        <p:nvSpPr>
          <p:cNvPr id="24" name="TextBox 23">
            <a:extLst>
              <a:ext uri="{FF2B5EF4-FFF2-40B4-BE49-F238E27FC236}">
                <a16:creationId xmlns:a16="http://schemas.microsoft.com/office/drawing/2014/main" id="{1573A5CA-3E8C-478E-440F-5DF1D2464D46}"/>
              </a:ext>
            </a:extLst>
          </p:cNvPr>
          <p:cNvSpPr txBox="1"/>
          <p:nvPr/>
        </p:nvSpPr>
        <p:spPr>
          <a:xfrm>
            <a:off x="-6351" y="5558348"/>
            <a:ext cx="12192000" cy="446276"/>
          </a:xfrm>
          <a:prstGeom prst="rect">
            <a:avLst/>
          </a:prstGeom>
          <a:solidFill>
            <a:srgbClr val="2E75B6"/>
          </a:solidFill>
        </p:spPr>
        <p:txBody>
          <a:bodyPr wrap="square">
            <a:spAutoFit/>
          </a:bodyPr>
          <a:lstStyle/>
          <a:p>
            <a:pPr marL="342900" indent="-342900">
              <a:buBlip>
                <a:blip r:embed="rId2"/>
              </a:buBlip>
            </a:pPr>
            <a:r>
              <a:rPr lang="el-GR" sz="2300" b="1" dirty="0">
                <a:solidFill>
                  <a:schemeClr val="bg1"/>
                </a:solidFill>
              </a:rPr>
              <a:t>Την εφαρμογή της Μεταναστευτικής Πολιτικής, κλπ.</a:t>
            </a:r>
            <a:endParaRPr lang="en-US" sz="2300" b="1" dirty="0">
              <a:solidFill>
                <a:schemeClr val="bg1"/>
              </a:solidFill>
            </a:endParaRPr>
          </a:p>
        </p:txBody>
      </p:sp>
      <p:sp>
        <p:nvSpPr>
          <p:cNvPr id="17" name="TextBox 16">
            <a:extLst>
              <a:ext uri="{FF2B5EF4-FFF2-40B4-BE49-F238E27FC236}">
                <a16:creationId xmlns:a16="http://schemas.microsoft.com/office/drawing/2014/main" id="{C0EB4267-0FD0-E1EA-1292-EF581DD5A90C}"/>
              </a:ext>
            </a:extLst>
          </p:cNvPr>
          <p:cNvSpPr txBox="1"/>
          <p:nvPr/>
        </p:nvSpPr>
        <p:spPr>
          <a:xfrm>
            <a:off x="-6351" y="3471693"/>
            <a:ext cx="12192000" cy="446276"/>
          </a:xfrm>
          <a:prstGeom prst="rect">
            <a:avLst/>
          </a:prstGeom>
          <a:solidFill>
            <a:srgbClr val="DAE3F3"/>
          </a:solidFill>
        </p:spPr>
        <p:txBody>
          <a:bodyPr wrap="square">
            <a:spAutoFit/>
          </a:bodyPr>
          <a:lstStyle/>
          <a:p>
            <a:pPr marL="342900" indent="-342900">
              <a:buBlip>
                <a:blip r:embed="rId2"/>
              </a:buBlip>
            </a:pPr>
            <a:r>
              <a:rPr lang="el-GR" sz="2300" b="1" dirty="0">
                <a:solidFill>
                  <a:srgbClr val="002060"/>
                </a:solidFill>
              </a:rPr>
              <a:t>Τη δημόσια πολιτική </a:t>
            </a:r>
            <a:r>
              <a:rPr lang="el-GR" sz="2300" b="1" dirty="0" err="1">
                <a:solidFill>
                  <a:srgbClr val="002060"/>
                </a:solidFill>
              </a:rPr>
              <a:t>Κυβερνοασφάλειας</a:t>
            </a:r>
            <a:r>
              <a:rPr lang="el-GR" sz="2300" b="1" dirty="0">
                <a:solidFill>
                  <a:srgbClr val="002060"/>
                </a:solidFill>
              </a:rPr>
              <a:t>,</a:t>
            </a:r>
            <a:endParaRPr lang="en-US" sz="2300" b="1" dirty="0">
              <a:solidFill>
                <a:srgbClr val="002060"/>
              </a:solidFill>
            </a:endParaRPr>
          </a:p>
        </p:txBody>
      </p:sp>
      <p:sp>
        <p:nvSpPr>
          <p:cNvPr id="23" name="TextBox 22">
            <a:extLst>
              <a:ext uri="{FF2B5EF4-FFF2-40B4-BE49-F238E27FC236}">
                <a16:creationId xmlns:a16="http://schemas.microsoft.com/office/drawing/2014/main" id="{E7D28992-ACA0-DB7F-F12E-541C5648E3BD}"/>
              </a:ext>
            </a:extLst>
          </p:cNvPr>
          <p:cNvSpPr txBox="1"/>
          <p:nvPr/>
        </p:nvSpPr>
        <p:spPr>
          <a:xfrm>
            <a:off x="-6351" y="4626835"/>
            <a:ext cx="12192000" cy="800219"/>
          </a:xfrm>
          <a:prstGeom prst="rect">
            <a:avLst/>
          </a:prstGeom>
          <a:solidFill>
            <a:srgbClr val="DAE3F3"/>
          </a:solidFill>
        </p:spPr>
        <p:txBody>
          <a:bodyPr wrap="square">
            <a:spAutoFit/>
          </a:bodyPr>
          <a:lstStyle/>
          <a:p>
            <a:pPr marL="342900" indent="-342900">
              <a:buBlip>
                <a:blip r:embed="rId2"/>
              </a:buBlip>
            </a:pPr>
            <a:r>
              <a:rPr lang="el-GR" sz="2300" b="1" dirty="0">
                <a:solidFill>
                  <a:srgbClr val="002060"/>
                </a:solidFill>
              </a:rPr>
              <a:t>Την υλοποίηση της Στρατηγικής «</a:t>
            </a:r>
            <a:r>
              <a:rPr lang="en-US" sz="2300" b="1" dirty="0">
                <a:solidFill>
                  <a:srgbClr val="002060"/>
                </a:solidFill>
              </a:rPr>
              <a:t>ΕΥΡΩΠΗ 2020</a:t>
            </a:r>
            <a:r>
              <a:rPr lang="el-GR" sz="2300" b="1" dirty="0">
                <a:solidFill>
                  <a:srgbClr val="002060"/>
                </a:solidFill>
              </a:rPr>
              <a:t>» για μια έξυπνη, </a:t>
            </a:r>
          </a:p>
          <a:p>
            <a:pPr marL="342900" indent="-342900">
              <a:buBlip>
                <a:blip r:embed="rId2"/>
              </a:buBlip>
            </a:pPr>
            <a:r>
              <a:rPr lang="el-GR" sz="2300" b="1" dirty="0">
                <a:solidFill>
                  <a:srgbClr val="002060"/>
                </a:solidFill>
              </a:rPr>
              <a:t>βιώσιμη και χωρίς αποκλεισμούς ανάπτυξη,</a:t>
            </a:r>
            <a:endParaRPr lang="en-US" sz="2300" b="1" dirty="0">
              <a:solidFill>
                <a:srgbClr val="002060"/>
              </a:solidFill>
            </a:endParaRPr>
          </a:p>
        </p:txBody>
      </p:sp>
      <p:sp>
        <p:nvSpPr>
          <p:cNvPr id="10" name="TextBox 9">
            <a:extLst>
              <a:ext uri="{FF2B5EF4-FFF2-40B4-BE49-F238E27FC236}">
                <a16:creationId xmlns:a16="http://schemas.microsoft.com/office/drawing/2014/main" id="{D51E6817-B1E1-DAC7-F4B3-E4532397BC36}"/>
              </a:ext>
            </a:extLst>
          </p:cNvPr>
          <p:cNvSpPr txBox="1"/>
          <p:nvPr/>
        </p:nvSpPr>
        <p:spPr>
          <a:xfrm>
            <a:off x="-6350" y="2810766"/>
            <a:ext cx="12192000" cy="529632"/>
          </a:xfrm>
          <a:prstGeom prst="rect">
            <a:avLst/>
          </a:prstGeom>
          <a:solidFill>
            <a:schemeClr val="accent5">
              <a:lumMod val="75000"/>
            </a:schemeClr>
          </a:solidFill>
        </p:spPr>
        <p:txBody>
          <a:bodyPr wrap="square">
            <a:spAutoFit/>
          </a:bodyPr>
          <a:lstStyle/>
          <a:p>
            <a:pPr marL="342900" indent="-342900" algn="l" fontAlgn="b">
              <a:lnSpc>
                <a:spcPct val="150000"/>
              </a:lnSpc>
              <a:buBlip>
                <a:blip r:embed="rId2"/>
              </a:buBlip>
            </a:pPr>
            <a:r>
              <a:rPr lang="el-GR" sz="2300" b="1" dirty="0">
                <a:solidFill>
                  <a:schemeClr val="bg1"/>
                </a:solidFill>
              </a:rPr>
              <a:t>Την υ</a:t>
            </a:r>
            <a:r>
              <a:rPr lang="el-GR" sz="2300" b="1" u="none" strike="noStrike" dirty="0">
                <a:solidFill>
                  <a:schemeClr val="bg1"/>
                </a:solidFill>
              </a:rPr>
              <a:t>ποστήριξη της πλατφόρμας «</a:t>
            </a:r>
            <a:r>
              <a:rPr lang="en-US" sz="2300" b="1" u="none" strike="noStrike" dirty="0">
                <a:solidFill>
                  <a:schemeClr val="bg1"/>
                </a:solidFill>
              </a:rPr>
              <a:t>MYANARROTIKES</a:t>
            </a:r>
            <a:r>
              <a:rPr lang="el-GR" sz="2300" b="1" u="none" strike="noStrike" dirty="0">
                <a:solidFill>
                  <a:schemeClr val="bg1"/>
                </a:solidFill>
              </a:rPr>
              <a:t>»,</a:t>
            </a:r>
            <a:endParaRPr lang="el-GR" sz="2300" b="1" u="none" strike="noStrike" dirty="0">
              <a:solidFill>
                <a:schemeClr val="bg1"/>
              </a:solidFill>
              <a:latin typeface="Calibri" panose="020F0502020204030204" pitchFamily="34" charset="0"/>
            </a:endParaRPr>
          </a:p>
        </p:txBody>
      </p:sp>
      <p:sp>
        <p:nvSpPr>
          <p:cNvPr id="19" name="TextBox 18">
            <a:extLst>
              <a:ext uri="{FF2B5EF4-FFF2-40B4-BE49-F238E27FC236}">
                <a16:creationId xmlns:a16="http://schemas.microsoft.com/office/drawing/2014/main" id="{29F23457-3CCD-1A91-E85D-96206E6E3EA0}"/>
              </a:ext>
            </a:extLst>
          </p:cNvPr>
          <p:cNvSpPr txBox="1"/>
          <p:nvPr/>
        </p:nvSpPr>
        <p:spPr>
          <a:xfrm>
            <a:off x="-6351" y="4049264"/>
            <a:ext cx="12192000" cy="446276"/>
          </a:xfrm>
          <a:prstGeom prst="rect">
            <a:avLst/>
          </a:prstGeom>
          <a:solidFill>
            <a:srgbClr val="2E75B6"/>
          </a:solidFill>
        </p:spPr>
        <p:txBody>
          <a:bodyPr wrap="square">
            <a:spAutoFit/>
          </a:bodyPr>
          <a:lstStyle/>
          <a:p>
            <a:pPr marL="342900" indent="-342900">
              <a:buBlip>
                <a:blip r:embed="rId2"/>
              </a:buBlip>
            </a:pPr>
            <a:r>
              <a:rPr lang="el-GR" sz="2300" b="1" dirty="0">
                <a:solidFill>
                  <a:schemeClr val="bg1"/>
                </a:solidFill>
              </a:rPr>
              <a:t>Την εργασιακή Επανένταξη των Ευπαθών Κοινωνικών Ομάδων,</a:t>
            </a:r>
            <a:endParaRPr lang="en-US" sz="2300" b="1" dirty="0">
              <a:solidFill>
                <a:schemeClr val="bg1"/>
              </a:solidFill>
            </a:endParaRPr>
          </a:p>
        </p:txBody>
      </p:sp>
      <p:sp>
        <p:nvSpPr>
          <p:cNvPr id="2" name="TextBox 1">
            <a:extLst>
              <a:ext uri="{FF2B5EF4-FFF2-40B4-BE49-F238E27FC236}">
                <a16:creationId xmlns:a16="http://schemas.microsoft.com/office/drawing/2014/main" id="{76DCF54D-7582-49CC-8FEB-DC8B6167286A}"/>
              </a:ext>
            </a:extLst>
          </p:cNvPr>
          <p:cNvSpPr txBox="1"/>
          <p:nvPr/>
        </p:nvSpPr>
        <p:spPr>
          <a:xfrm>
            <a:off x="1651001" y="101600"/>
            <a:ext cx="10210800" cy="568361"/>
          </a:xfrm>
          <a:prstGeom prst="rect">
            <a:avLst/>
          </a:prstGeom>
          <a:noFill/>
        </p:spPr>
        <p:txBody>
          <a:bodyPr wrap="square" rtlCol="0">
            <a:spAutoFit/>
          </a:bodyPr>
          <a:lstStyle/>
          <a:p>
            <a:pPr algn="ctr">
              <a:lnSpc>
                <a:spcPct val="150000"/>
              </a:lnSpc>
            </a:pPr>
            <a:r>
              <a:rPr lang="el-GR" sz="2300" b="1" dirty="0">
                <a:effectLst>
                  <a:outerShdw blurRad="38100" dist="38100" dir="2700000" algn="tl">
                    <a:srgbClr val="000000">
                      <a:alpha val="43137"/>
                    </a:srgbClr>
                  </a:outerShdw>
                </a:effectLst>
              </a:rPr>
              <a:t>Οι Δράσεις Συνεχιζόμενης Κατάρτισης με Ποιοτικά Χαρακτηριστικά</a:t>
            </a:r>
          </a:p>
        </p:txBody>
      </p:sp>
      <p:sp>
        <p:nvSpPr>
          <p:cNvPr id="4" name="TextBox 3">
            <a:extLst>
              <a:ext uri="{FF2B5EF4-FFF2-40B4-BE49-F238E27FC236}">
                <a16:creationId xmlns:a16="http://schemas.microsoft.com/office/drawing/2014/main" id="{C795A308-30DE-D200-BEA1-B85F2836195C}"/>
              </a:ext>
            </a:extLst>
          </p:cNvPr>
          <p:cNvSpPr txBox="1"/>
          <p:nvPr/>
        </p:nvSpPr>
        <p:spPr>
          <a:xfrm>
            <a:off x="1" y="761123"/>
            <a:ext cx="12192000" cy="506292"/>
          </a:xfrm>
          <a:prstGeom prst="rect">
            <a:avLst/>
          </a:prstGeom>
          <a:solidFill>
            <a:srgbClr val="002060"/>
          </a:solidFill>
        </p:spPr>
        <p:txBody>
          <a:bodyPr wrap="square">
            <a:spAutoFit/>
          </a:bodyPr>
          <a:lstStyle/>
          <a:p>
            <a:pPr algn="ctr">
              <a:lnSpc>
                <a:spcPct val="150000"/>
              </a:lnSpc>
            </a:pPr>
            <a:r>
              <a:rPr lang="el-GR" sz="2000" b="1" dirty="0">
                <a:solidFill>
                  <a:schemeClr val="bg1"/>
                </a:solidFill>
                <a:effectLst>
                  <a:outerShdw blurRad="38100" dist="38100" dir="2700000" algn="tl">
                    <a:srgbClr val="000000">
                      <a:alpha val="43137"/>
                    </a:srgbClr>
                  </a:outerShdw>
                </a:effectLst>
              </a:rPr>
              <a:t>Υποστήριξη Εφαρμογής Μεταρρυθμίσεων</a:t>
            </a:r>
            <a:endParaRPr lang="en-US" sz="2000" b="1" dirty="0">
              <a:solidFill>
                <a:schemeClr val="bg1"/>
              </a:solidFill>
              <a:effectLst>
                <a:outerShdw blurRad="38100" dist="38100" dir="2700000" algn="tl">
                  <a:srgbClr val="000000">
                    <a:alpha val="43137"/>
                  </a:srgbClr>
                </a:outerShdw>
              </a:effectLst>
            </a:endParaRPr>
          </a:p>
        </p:txBody>
      </p:sp>
      <p:sp>
        <p:nvSpPr>
          <p:cNvPr id="7" name="TextBox 6">
            <a:extLst>
              <a:ext uri="{FF2B5EF4-FFF2-40B4-BE49-F238E27FC236}">
                <a16:creationId xmlns:a16="http://schemas.microsoft.com/office/drawing/2014/main" id="{493BA4F0-8BDF-3ABE-241A-E44FB8431660}"/>
              </a:ext>
            </a:extLst>
          </p:cNvPr>
          <p:cNvSpPr txBox="1"/>
          <p:nvPr/>
        </p:nvSpPr>
        <p:spPr>
          <a:xfrm>
            <a:off x="0" y="1267415"/>
            <a:ext cx="12192000" cy="529632"/>
          </a:xfrm>
          <a:prstGeom prst="rect">
            <a:avLst/>
          </a:prstGeom>
          <a:noFill/>
        </p:spPr>
        <p:txBody>
          <a:bodyPr wrap="square">
            <a:spAutoFit/>
          </a:bodyPr>
          <a:lstStyle/>
          <a:p>
            <a:pPr algn="l" fontAlgn="b">
              <a:lnSpc>
                <a:spcPct val="150000"/>
              </a:lnSpc>
            </a:pPr>
            <a:r>
              <a:rPr lang="el-GR" sz="2300" b="1" u="none" strike="noStrike" dirty="0">
                <a:effectLst/>
              </a:rPr>
              <a:t>Ειδικά Πιστοποιημένα Προγράμματα για:</a:t>
            </a:r>
            <a:endParaRPr lang="el-GR" sz="2300" b="1" i="1" u="none" strike="noStrike" dirty="0">
              <a:solidFill>
                <a:srgbClr val="002060"/>
              </a:solidFill>
              <a:effectLst>
                <a:outerShdw blurRad="38100" dist="38100" dir="2700000" algn="tl">
                  <a:srgbClr val="000000">
                    <a:alpha val="43137"/>
                  </a:srgbClr>
                </a:outerShdw>
              </a:effectLst>
              <a:latin typeface="Calibri" panose="020F0502020204030204" pitchFamily="34" charset="0"/>
            </a:endParaRPr>
          </a:p>
        </p:txBody>
      </p:sp>
      <p:sp>
        <p:nvSpPr>
          <p:cNvPr id="5" name="TextBox 4">
            <a:extLst>
              <a:ext uri="{FF2B5EF4-FFF2-40B4-BE49-F238E27FC236}">
                <a16:creationId xmlns:a16="http://schemas.microsoft.com/office/drawing/2014/main" id="{4F42F244-39BA-C5BD-89C1-4CA89AC81BFE}"/>
              </a:ext>
            </a:extLst>
          </p:cNvPr>
          <p:cNvSpPr txBox="1"/>
          <p:nvPr/>
        </p:nvSpPr>
        <p:spPr>
          <a:xfrm>
            <a:off x="9227139" y="3429000"/>
            <a:ext cx="2777756" cy="584240"/>
          </a:xfrm>
          <a:prstGeom prst="horizontalScroll">
            <a:avLst/>
          </a:prstGeom>
          <a:noFill/>
          <a:ln>
            <a:solidFill>
              <a:srgbClr val="002060"/>
            </a:solidFill>
          </a:ln>
        </p:spPr>
        <p:txBody>
          <a:bodyPr wrap="square">
            <a:noAutofit/>
          </a:bodyPr>
          <a:lstStyle/>
          <a:p>
            <a:pPr algn="ctr"/>
            <a:r>
              <a:rPr lang="el-GR" sz="2000" b="1" i="1" dirty="0"/>
              <a:t>489 Συμμετοχές</a:t>
            </a:r>
            <a:endParaRPr lang="el-GR" sz="2000" i="1" dirty="0"/>
          </a:p>
        </p:txBody>
      </p:sp>
      <p:sp>
        <p:nvSpPr>
          <p:cNvPr id="6" name="TextBox 5">
            <a:extLst>
              <a:ext uri="{FF2B5EF4-FFF2-40B4-BE49-F238E27FC236}">
                <a16:creationId xmlns:a16="http://schemas.microsoft.com/office/drawing/2014/main" id="{1B29BBA0-8F57-ABB9-C098-C201F3665D10}"/>
              </a:ext>
            </a:extLst>
          </p:cNvPr>
          <p:cNvSpPr txBox="1"/>
          <p:nvPr/>
        </p:nvSpPr>
        <p:spPr>
          <a:xfrm>
            <a:off x="9227139" y="2797463"/>
            <a:ext cx="2777756" cy="592024"/>
          </a:xfrm>
          <a:prstGeom prst="horizontalScroll">
            <a:avLst/>
          </a:prstGeom>
          <a:noFill/>
          <a:ln>
            <a:solidFill>
              <a:schemeClr val="bg1"/>
            </a:solidFill>
          </a:ln>
        </p:spPr>
        <p:txBody>
          <a:bodyPr wrap="square">
            <a:noAutofit/>
          </a:bodyPr>
          <a:lstStyle/>
          <a:p>
            <a:pPr algn="ctr"/>
            <a:r>
              <a:rPr lang="el-GR" sz="2000" b="1" i="1" dirty="0">
                <a:solidFill>
                  <a:schemeClr val="bg1"/>
                </a:solidFill>
              </a:rPr>
              <a:t>1.272 Συμμετοχές</a:t>
            </a:r>
            <a:endParaRPr lang="el-GR" sz="2000" i="1" dirty="0">
              <a:solidFill>
                <a:schemeClr val="bg1"/>
              </a:solidFill>
            </a:endParaRPr>
          </a:p>
        </p:txBody>
      </p:sp>
      <p:sp>
        <p:nvSpPr>
          <p:cNvPr id="8" name="TextBox 7">
            <a:extLst>
              <a:ext uri="{FF2B5EF4-FFF2-40B4-BE49-F238E27FC236}">
                <a16:creationId xmlns:a16="http://schemas.microsoft.com/office/drawing/2014/main" id="{D909B996-7D40-8AFD-51D9-689A04F2AD8C}"/>
              </a:ext>
            </a:extLst>
          </p:cNvPr>
          <p:cNvSpPr txBox="1"/>
          <p:nvPr/>
        </p:nvSpPr>
        <p:spPr>
          <a:xfrm>
            <a:off x="9227139" y="1943904"/>
            <a:ext cx="2777756" cy="577572"/>
          </a:xfrm>
          <a:prstGeom prst="horizontalScroll">
            <a:avLst/>
          </a:prstGeom>
          <a:noFill/>
          <a:ln>
            <a:solidFill>
              <a:srgbClr val="002060"/>
            </a:solidFill>
          </a:ln>
        </p:spPr>
        <p:txBody>
          <a:bodyPr wrap="square">
            <a:noAutofit/>
          </a:bodyPr>
          <a:lstStyle/>
          <a:p>
            <a:pPr algn="ctr"/>
            <a:r>
              <a:rPr lang="el-GR" sz="2000" b="1" i="1" dirty="0"/>
              <a:t>5.397 Συμμετοχές</a:t>
            </a:r>
            <a:endParaRPr lang="el-GR" sz="2000" i="1" dirty="0"/>
          </a:p>
        </p:txBody>
      </p:sp>
      <p:sp>
        <p:nvSpPr>
          <p:cNvPr id="9" name="TextBox 8">
            <a:extLst>
              <a:ext uri="{FF2B5EF4-FFF2-40B4-BE49-F238E27FC236}">
                <a16:creationId xmlns:a16="http://schemas.microsoft.com/office/drawing/2014/main" id="{DAB16771-5FD7-630D-62D2-60484E6F8905}"/>
              </a:ext>
            </a:extLst>
          </p:cNvPr>
          <p:cNvSpPr txBox="1"/>
          <p:nvPr/>
        </p:nvSpPr>
        <p:spPr>
          <a:xfrm>
            <a:off x="9227139" y="4023480"/>
            <a:ext cx="2777756" cy="472060"/>
          </a:xfrm>
          <a:prstGeom prst="horizontalScroll">
            <a:avLst/>
          </a:prstGeom>
          <a:noFill/>
          <a:ln>
            <a:solidFill>
              <a:schemeClr val="bg1"/>
            </a:solidFill>
          </a:ln>
        </p:spPr>
        <p:txBody>
          <a:bodyPr wrap="square">
            <a:noAutofit/>
          </a:bodyPr>
          <a:lstStyle/>
          <a:p>
            <a:pPr algn="ctr"/>
            <a:r>
              <a:rPr lang="el-GR" sz="2000" b="1" i="1" dirty="0">
                <a:solidFill>
                  <a:schemeClr val="bg1"/>
                </a:solidFill>
              </a:rPr>
              <a:t>564 Συμμετοχές</a:t>
            </a:r>
            <a:endParaRPr lang="el-GR" sz="2000" i="1" dirty="0">
              <a:solidFill>
                <a:schemeClr val="bg1"/>
              </a:solidFill>
            </a:endParaRPr>
          </a:p>
        </p:txBody>
      </p:sp>
      <p:sp>
        <p:nvSpPr>
          <p:cNvPr id="11" name="TextBox 10">
            <a:extLst>
              <a:ext uri="{FF2B5EF4-FFF2-40B4-BE49-F238E27FC236}">
                <a16:creationId xmlns:a16="http://schemas.microsoft.com/office/drawing/2014/main" id="{9C17E48B-233D-60EB-DCB6-19AC23B706FB}"/>
              </a:ext>
            </a:extLst>
          </p:cNvPr>
          <p:cNvSpPr txBox="1"/>
          <p:nvPr/>
        </p:nvSpPr>
        <p:spPr>
          <a:xfrm>
            <a:off x="9227139" y="5492701"/>
            <a:ext cx="2777756" cy="577570"/>
          </a:xfrm>
          <a:prstGeom prst="horizontalScroll">
            <a:avLst/>
          </a:prstGeom>
          <a:noFill/>
          <a:ln>
            <a:solidFill>
              <a:schemeClr val="bg1"/>
            </a:solidFill>
          </a:ln>
        </p:spPr>
        <p:txBody>
          <a:bodyPr wrap="square">
            <a:noAutofit/>
          </a:bodyPr>
          <a:lstStyle/>
          <a:p>
            <a:pPr algn="ctr"/>
            <a:r>
              <a:rPr lang="el-GR" sz="2000" b="1" i="1" dirty="0">
                <a:solidFill>
                  <a:schemeClr val="bg1"/>
                </a:solidFill>
              </a:rPr>
              <a:t>878 Συμμετοχές</a:t>
            </a:r>
            <a:endParaRPr lang="el-GR" sz="2000" i="1" dirty="0">
              <a:solidFill>
                <a:schemeClr val="bg1"/>
              </a:solidFill>
            </a:endParaRPr>
          </a:p>
        </p:txBody>
      </p:sp>
      <p:sp>
        <p:nvSpPr>
          <p:cNvPr id="12" name="TextBox 11">
            <a:extLst>
              <a:ext uri="{FF2B5EF4-FFF2-40B4-BE49-F238E27FC236}">
                <a16:creationId xmlns:a16="http://schemas.microsoft.com/office/drawing/2014/main" id="{D7CA2B66-B45B-55A6-C9AC-6D209BE44E4E}"/>
              </a:ext>
            </a:extLst>
          </p:cNvPr>
          <p:cNvSpPr txBox="1"/>
          <p:nvPr/>
        </p:nvSpPr>
        <p:spPr>
          <a:xfrm>
            <a:off x="9227139" y="4608167"/>
            <a:ext cx="2777756" cy="760727"/>
          </a:xfrm>
          <a:prstGeom prst="horizontalScroll">
            <a:avLst/>
          </a:prstGeom>
          <a:noFill/>
          <a:ln>
            <a:solidFill>
              <a:srgbClr val="002060"/>
            </a:solidFill>
          </a:ln>
        </p:spPr>
        <p:txBody>
          <a:bodyPr wrap="square">
            <a:noAutofit/>
          </a:bodyPr>
          <a:lstStyle/>
          <a:p>
            <a:pPr algn="ctr"/>
            <a:r>
              <a:rPr lang="el-GR" sz="1900" b="1" dirty="0"/>
              <a:t>272 Συμμετοχές</a:t>
            </a:r>
            <a:endParaRPr lang="el-GR" sz="1900" dirty="0"/>
          </a:p>
        </p:txBody>
      </p:sp>
    </p:spTree>
    <p:extLst>
      <p:ext uri="{BB962C8B-B14F-4D97-AF65-F5344CB8AC3E}">
        <p14:creationId xmlns:p14="http://schemas.microsoft.com/office/powerpoint/2010/main" val="3558159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par>
                                <p:cTn id="8" presetID="53" presetClass="entr" presetSubtype="16"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 calcmode="lin" valueType="num">
                                      <p:cBhvr>
                                        <p:cTn id="10" dur="500" fill="hold"/>
                                        <p:tgtEl>
                                          <p:spTgt spid="7"/>
                                        </p:tgtEl>
                                        <p:attrNameLst>
                                          <p:attrName>ppt_w</p:attrName>
                                        </p:attrNameLst>
                                      </p:cBhvr>
                                      <p:tavLst>
                                        <p:tav tm="0">
                                          <p:val>
                                            <p:fltVal val="0"/>
                                          </p:val>
                                        </p:tav>
                                        <p:tav tm="100000">
                                          <p:val>
                                            <p:strVal val="#ppt_w"/>
                                          </p:val>
                                        </p:tav>
                                      </p:tavLst>
                                    </p:anim>
                                    <p:anim calcmode="lin" valueType="num">
                                      <p:cBhvr>
                                        <p:cTn id="11" dur="500" fill="hold"/>
                                        <p:tgtEl>
                                          <p:spTgt spid="7"/>
                                        </p:tgtEl>
                                        <p:attrNameLst>
                                          <p:attrName>ppt_h</p:attrName>
                                        </p:attrNameLst>
                                      </p:cBhvr>
                                      <p:tavLst>
                                        <p:tav tm="0">
                                          <p:val>
                                            <p:fltVal val="0"/>
                                          </p:val>
                                        </p:tav>
                                        <p:tav tm="100000">
                                          <p:val>
                                            <p:strVal val="#ppt_h"/>
                                          </p:val>
                                        </p:tav>
                                      </p:tavLst>
                                    </p:anim>
                                    <p:animEffect transition="in" filter="fade">
                                      <p:cBhvr>
                                        <p:cTn id="12" dur="500"/>
                                        <p:tgtEl>
                                          <p:spTgt spid="7"/>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21"/>
                                        </p:tgtEl>
                                        <p:attrNameLst>
                                          <p:attrName>style.visibility</p:attrName>
                                        </p:attrNameLst>
                                      </p:cBhvr>
                                      <p:to>
                                        <p:strVal val="visible"/>
                                      </p:to>
                                    </p:set>
                                    <p:animEffect transition="in" filter="wipe(left)">
                                      <p:cBhvr>
                                        <p:cTn id="16" dur="500"/>
                                        <p:tgtEl>
                                          <p:spTgt spid="21"/>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left)">
                                      <p:cBhvr>
                                        <p:cTn id="19" dur="500"/>
                                        <p:tgtEl>
                                          <p:spTgt spid="8"/>
                                        </p:tgtEl>
                                      </p:cBhvr>
                                    </p:animEffect>
                                  </p:childTnLst>
                                </p:cTn>
                              </p:par>
                            </p:childTnLst>
                          </p:cTn>
                        </p:par>
                        <p:par>
                          <p:cTn id="20" fill="hold">
                            <p:stCondLst>
                              <p:cond delay="1000"/>
                            </p:stCondLst>
                            <p:childTnLst>
                              <p:par>
                                <p:cTn id="21" presetID="22" presetClass="entr" presetSubtype="8"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left)">
                                      <p:cBhvr>
                                        <p:cTn id="23" dur="500"/>
                                        <p:tgtEl>
                                          <p:spTgt spid="10"/>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wipe(left)">
                                      <p:cBhvr>
                                        <p:cTn id="26" dur="500"/>
                                        <p:tgtEl>
                                          <p:spTgt spid="6"/>
                                        </p:tgtEl>
                                      </p:cBhvr>
                                    </p:animEffect>
                                  </p:childTnLst>
                                </p:cTn>
                              </p:par>
                            </p:childTnLst>
                          </p:cTn>
                        </p:par>
                        <p:par>
                          <p:cTn id="27" fill="hold">
                            <p:stCondLst>
                              <p:cond delay="1500"/>
                            </p:stCondLst>
                            <p:childTnLst>
                              <p:par>
                                <p:cTn id="28" presetID="22" presetClass="entr" presetSubtype="8" fill="hold" grpId="0" nodeType="afterEffect">
                                  <p:stCondLst>
                                    <p:cond delay="0"/>
                                  </p:stCondLst>
                                  <p:childTnLst>
                                    <p:set>
                                      <p:cBhvr>
                                        <p:cTn id="29" dur="1" fill="hold">
                                          <p:stCondLst>
                                            <p:cond delay="0"/>
                                          </p:stCondLst>
                                        </p:cTn>
                                        <p:tgtEl>
                                          <p:spTgt spid="17"/>
                                        </p:tgtEl>
                                        <p:attrNameLst>
                                          <p:attrName>style.visibility</p:attrName>
                                        </p:attrNameLst>
                                      </p:cBhvr>
                                      <p:to>
                                        <p:strVal val="visible"/>
                                      </p:to>
                                    </p:set>
                                    <p:animEffect transition="in" filter="wipe(left)">
                                      <p:cBhvr>
                                        <p:cTn id="30" dur="500"/>
                                        <p:tgtEl>
                                          <p:spTgt spid="17"/>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wipe(left)">
                                      <p:cBhvr>
                                        <p:cTn id="33" dur="500"/>
                                        <p:tgtEl>
                                          <p:spTgt spid="5"/>
                                        </p:tgtEl>
                                      </p:cBhvr>
                                    </p:animEffect>
                                  </p:childTnLst>
                                </p:cTn>
                              </p:par>
                            </p:childTnLst>
                          </p:cTn>
                        </p:par>
                        <p:par>
                          <p:cTn id="34" fill="hold">
                            <p:stCondLst>
                              <p:cond delay="2000"/>
                            </p:stCondLst>
                            <p:childTnLst>
                              <p:par>
                                <p:cTn id="35" presetID="22" presetClass="entr" presetSubtype="8" fill="hold" grpId="0" nodeType="after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wipe(left)">
                                      <p:cBhvr>
                                        <p:cTn id="37" dur="500"/>
                                        <p:tgtEl>
                                          <p:spTgt spid="19"/>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wipe(left)">
                                      <p:cBhvr>
                                        <p:cTn id="40" dur="500"/>
                                        <p:tgtEl>
                                          <p:spTgt spid="9"/>
                                        </p:tgtEl>
                                      </p:cBhvr>
                                    </p:animEffect>
                                  </p:childTnLst>
                                </p:cTn>
                              </p:par>
                            </p:childTnLst>
                          </p:cTn>
                        </p:par>
                        <p:par>
                          <p:cTn id="41" fill="hold">
                            <p:stCondLst>
                              <p:cond delay="2500"/>
                            </p:stCondLst>
                            <p:childTnLst>
                              <p:par>
                                <p:cTn id="42" presetID="22" presetClass="entr" presetSubtype="8" fill="hold" grpId="0" nodeType="afterEffect">
                                  <p:stCondLst>
                                    <p:cond delay="0"/>
                                  </p:stCondLst>
                                  <p:childTnLst>
                                    <p:set>
                                      <p:cBhvr>
                                        <p:cTn id="43" dur="1" fill="hold">
                                          <p:stCondLst>
                                            <p:cond delay="0"/>
                                          </p:stCondLst>
                                        </p:cTn>
                                        <p:tgtEl>
                                          <p:spTgt spid="23"/>
                                        </p:tgtEl>
                                        <p:attrNameLst>
                                          <p:attrName>style.visibility</p:attrName>
                                        </p:attrNameLst>
                                      </p:cBhvr>
                                      <p:to>
                                        <p:strVal val="visible"/>
                                      </p:to>
                                    </p:set>
                                    <p:animEffect transition="in" filter="wipe(left)">
                                      <p:cBhvr>
                                        <p:cTn id="44" dur="500"/>
                                        <p:tgtEl>
                                          <p:spTgt spid="23"/>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wipe(left)">
                                      <p:cBhvr>
                                        <p:cTn id="47" dur="500"/>
                                        <p:tgtEl>
                                          <p:spTgt spid="12"/>
                                        </p:tgtEl>
                                      </p:cBhvr>
                                    </p:animEffect>
                                  </p:childTnLst>
                                </p:cTn>
                              </p:par>
                            </p:childTnLst>
                          </p:cTn>
                        </p:par>
                        <p:par>
                          <p:cTn id="48" fill="hold">
                            <p:stCondLst>
                              <p:cond delay="3000"/>
                            </p:stCondLst>
                            <p:childTnLst>
                              <p:par>
                                <p:cTn id="49" presetID="22" presetClass="entr" presetSubtype="8" fill="hold" grpId="0" nodeType="afterEffect">
                                  <p:stCondLst>
                                    <p:cond delay="0"/>
                                  </p:stCondLst>
                                  <p:childTnLst>
                                    <p:set>
                                      <p:cBhvr>
                                        <p:cTn id="50" dur="1" fill="hold">
                                          <p:stCondLst>
                                            <p:cond delay="0"/>
                                          </p:stCondLst>
                                        </p:cTn>
                                        <p:tgtEl>
                                          <p:spTgt spid="24"/>
                                        </p:tgtEl>
                                        <p:attrNameLst>
                                          <p:attrName>style.visibility</p:attrName>
                                        </p:attrNameLst>
                                      </p:cBhvr>
                                      <p:to>
                                        <p:strVal val="visible"/>
                                      </p:to>
                                    </p:set>
                                    <p:animEffect transition="in" filter="wipe(left)">
                                      <p:cBhvr>
                                        <p:cTn id="51" dur="500"/>
                                        <p:tgtEl>
                                          <p:spTgt spid="24"/>
                                        </p:tgtEl>
                                      </p:cBhvr>
                                    </p:animEffect>
                                  </p:childTnLst>
                                </p:cTn>
                              </p:par>
                              <p:par>
                                <p:cTn id="52" presetID="22" presetClass="entr" presetSubtype="8" fill="hold" grpId="0" nodeType="withEffect">
                                  <p:stCondLst>
                                    <p:cond delay="0"/>
                                  </p:stCondLst>
                                  <p:childTnLst>
                                    <p:set>
                                      <p:cBhvr>
                                        <p:cTn id="53" dur="1" fill="hold">
                                          <p:stCondLst>
                                            <p:cond delay="0"/>
                                          </p:stCondLst>
                                        </p:cTn>
                                        <p:tgtEl>
                                          <p:spTgt spid="11"/>
                                        </p:tgtEl>
                                        <p:attrNameLst>
                                          <p:attrName>style.visibility</p:attrName>
                                        </p:attrNameLst>
                                      </p:cBhvr>
                                      <p:to>
                                        <p:strVal val="visible"/>
                                      </p:to>
                                    </p:set>
                                    <p:animEffect transition="in" filter="wipe(left)">
                                      <p:cBhvr>
                                        <p:cTn id="5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4" grpId="0" animBg="1"/>
      <p:bldP spid="17" grpId="0" animBg="1"/>
      <p:bldP spid="23" grpId="0" animBg="1"/>
      <p:bldP spid="10" grpId="0" animBg="1"/>
      <p:bldP spid="19" grpId="0" animBg="1"/>
      <p:bldP spid="4" grpId="0" animBg="1"/>
      <p:bldP spid="7" grpId="0"/>
      <p:bldP spid="5" grpId="0" animBg="1"/>
      <p:bldP spid="6" grpId="0" animBg="1"/>
      <p:bldP spid="8" grpId="0" animBg="1"/>
      <p:bldP spid="9" grpId="0" animBg="1"/>
      <p:bldP spid="11"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EA1D0EB-15AC-5042-CA4C-2BA5990E4DD1}"/>
              </a:ext>
            </a:extLst>
          </p:cNvPr>
          <p:cNvSpPr txBox="1"/>
          <p:nvPr/>
        </p:nvSpPr>
        <p:spPr>
          <a:xfrm>
            <a:off x="1651001" y="101600"/>
            <a:ext cx="10210800" cy="568361"/>
          </a:xfrm>
          <a:prstGeom prst="rect">
            <a:avLst/>
          </a:prstGeom>
          <a:noFill/>
        </p:spPr>
        <p:txBody>
          <a:bodyPr wrap="square" rtlCol="0">
            <a:spAutoFit/>
          </a:bodyPr>
          <a:lstStyle/>
          <a:p>
            <a:pPr algn="ctr">
              <a:lnSpc>
                <a:spcPct val="150000"/>
              </a:lnSpc>
            </a:pPr>
            <a:r>
              <a:rPr lang="el-GR" sz="2300" b="1" dirty="0">
                <a:effectLst>
                  <a:outerShdw blurRad="38100" dist="38100" dir="2700000" algn="tl">
                    <a:srgbClr val="000000">
                      <a:alpha val="43137"/>
                    </a:srgbClr>
                  </a:outerShdw>
                </a:effectLst>
              </a:rPr>
              <a:t>Οι Δράσεις Συνεχιζόμενης Κατάρτισης με Ποιοτικά Χαρακτηριστικά</a:t>
            </a:r>
          </a:p>
        </p:txBody>
      </p:sp>
      <p:pic>
        <p:nvPicPr>
          <p:cNvPr id="7" name="Picture 6">
            <a:extLst>
              <a:ext uri="{FF2B5EF4-FFF2-40B4-BE49-F238E27FC236}">
                <a16:creationId xmlns:a16="http://schemas.microsoft.com/office/drawing/2014/main" id="{FDD1BFCC-D359-4060-F7BD-6798DDBB074B}"/>
              </a:ext>
            </a:extLst>
          </p:cNvPr>
          <p:cNvPicPr>
            <a:picLocks noChangeAspect="1"/>
          </p:cNvPicPr>
          <p:nvPr/>
        </p:nvPicPr>
        <p:blipFill>
          <a:blip r:embed="rId2"/>
          <a:stretch>
            <a:fillRect/>
          </a:stretch>
        </p:blipFill>
        <p:spPr>
          <a:xfrm>
            <a:off x="1769533" y="736599"/>
            <a:ext cx="8978476" cy="5860643"/>
          </a:xfrm>
          <a:prstGeom prst="rect">
            <a:avLst/>
          </a:prstGeom>
        </p:spPr>
      </p:pic>
      <p:grpSp>
        <p:nvGrpSpPr>
          <p:cNvPr id="4" name="Group 3">
            <a:extLst>
              <a:ext uri="{FF2B5EF4-FFF2-40B4-BE49-F238E27FC236}">
                <a16:creationId xmlns:a16="http://schemas.microsoft.com/office/drawing/2014/main" id="{2E9BF64F-EBB6-FBB9-9CA3-C47F4E4A017B}"/>
              </a:ext>
            </a:extLst>
          </p:cNvPr>
          <p:cNvGrpSpPr/>
          <p:nvPr/>
        </p:nvGrpSpPr>
        <p:grpSpPr>
          <a:xfrm>
            <a:off x="1" y="2144704"/>
            <a:ext cx="3564466" cy="1233578"/>
            <a:chOff x="8525114" y="3429000"/>
            <a:chExt cx="1837266" cy="986913"/>
          </a:xfrm>
        </p:grpSpPr>
        <p:sp>
          <p:nvSpPr>
            <p:cNvPr id="5" name="TextBox 4">
              <a:extLst>
                <a:ext uri="{FF2B5EF4-FFF2-40B4-BE49-F238E27FC236}">
                  <a16:creationId xmlns:a16="http://schemas.microsoft.com/office/drawing/2014/main" id="{0B949D76-3DC5-A485-7ECC-A12D4BB4BB0D}"/>
                </a:ext>
              </a:extLst>
            </p:cNvPr>
            <p:cNvSpPr txBox="1"/>
            <p:nvPr/>
          </p:nvSpPr>
          <p:spPr>
            <a:xfrm>
              <a:off x="8525114" y="3429000"/>
              <a:ext cx="1837266" cy="580959"/>
            </a:xfrm>
            <a:prstGeom prst="flowChartDocument">
              <a:avLst/>
            </a:prstGeom>
            <a:solidFill>
              <a:srgbClr val="034DA2"/>
            </a:solidFill>
            <a:ln>
              <a:solidFill>
                <a:srgbClr val="002060"/>
              </a:solidFill>
            </a:ln>
          </p:spPr>
          <p:txBody>
            <a:bodyPr wrap="square" rtlCol="0">
              <a:spAutoFit/>
            </a:bodyPr>
            <a:lstStyle/>
            <a:p>
              <a:pPr algn="ctr"/>
              <a:r>
                <a:rPr lang="el-GR" sz="1600" b="1" dirty="0">
                  <a:solidFill>
                    <a:schemeClr val="bg1"/>
                  </a:solidFill>
                </a:rPr>
                <a:t>Γενικός Μέσος Όρος Αξιολόγησης Προγραμμάτων: 8,92</a:t>
              </a:r>
              <a:endParaRPr lang="en-US" sz="1600" b="1" dirty="0">
                <a:solidFill>
                  <a:schemeClr val="bg1"/>
                </a:solidFill>
              </a:endParaRPr>
            </a:p>
          </p:txBody>
        </p:sp>
        <p:pic>
          <p:nvPicPr>
            <p:cNvPr id="6" name="Picture 5">
              <a:extLst>
                <a:ext uri="{FF2B5EF4-FFF2-40B4-BE49-F238E27FC236}">
                  <a16:creationId xmlns:a16="http://schemas.microsoft.com/office/drawing/2014/main" id="{2339C5D7-E0A1-95BC-8FB7-61A350E13E7D}"/>
                </a:ext>
              </a:extLst>
            </p:cNvPr>
            <p:cNvPicPr>
              <a:picLocks noChangeAspect="1"/>
            </p:cNvPicPr>
            <p:nvPr/>
          </p:nvPicPr>
          <p:blipFill>
            <a:blip r:embed="rId3"/>
            <a:stretch>
              <a:fillRect/>
            </a:stretch>
          </p:blipFill>
          <p:spPr>
            <a:xfrm>
              <a:off x="8525114" y="4093094"/>
              <a:ext cx="551153" cy="322819"/>
            </a:xfrm>
            <a:prstGeom prst="rect">
              <a:avLst/>
            </a:prstGeom>
          </p:spPr>
        </p:pic>
      </p:grpSp>
      <p:pic>
        <p:nvPicPr>
          <p:cNvPr id="9" name="Picture 8">
            <a:extLst>
              <a:ext uri="{FF2B5EF4-FFF2-40B4-BE49-F238E27FC236}">
                <a16:creationId xmlns:a16="http://schemas.microsoft.com/office/drawing/2014/main" id="{668C79CB-A734-4092-17DD-36B4E1712AD7}"/>
              </a:ext>
            </a:extLst>
          </p:cNvPr>
          <p:cNvPicPr>
            <a:picLocks noChangeAspect="1"/>
          </p:cNvPicPr>
          <p:nvPr/>
        </p:nvPicPr>
        <p:blipFill>
          <a:blip r:embed="rId4"/>
          <a:stretch>
            <a:fillRect/>
          </a:stretch>
        </p:blipFill>
        <p:spPr>
          <a:xfrm>
            <a:off x="1769533" y="3136690"/>
            <a:ext cx="8978477" cy="1409704"/>
          </a:xfrm>
          <a:prstGeom prst="rect">
            <a:avLst/>
          </a:prstGeom>
        </p:spPr>
      </p:pic>
      <p:grpSp>
        <p:nvGrpSpPr>
          <p:cNvPr id="10" name="Group 9">
            <a:extLst>
              <a:ext uri="{FF2B5EF4-FFF2-40B4-BE49-F238E27FC236}">
                <a16:creationId xmlns:a16="http://schemas.microsoft.com/office/drawing/2014/main" id="{CAB4624F-C820-683B-4FC7-B5D109788FC2}"/>
              </a:ext>
            </a:extLst>
          </p:cNvPr>
          <p:cNvGrpSpPr/>
          <p:nvPr/>
        </p:nvGrpSpPr>
        <p:grpSpPr>
          <a:xfrm>
            <a:off x="-12702" y="4918937"/>
            <a:ext cx="3564466" cy="1191455"/>
            <a:chOff x="8518567" y="3426798"/>
            <a:chExt cx="1837266" cy="989115"/>
          </a:xfrm>
        </p:grpSpPr>
        <p:sp>
          <p:nvSpPr>
            <p:cNvPr id="11" name="TextBox 10">
              <a:extLst>
                <a:ext uri="{FF2B5EF4-FFF2-40B4-BE49-F238E27FC236}">
                  <a16:creationId xmlns:a16="http://schemas.microsoft.com/office/drawing/2014/main" id="{6FDB1F71-57EA-EA48-5ACA-EE813A3FA1FA}"/>
                </a:ext>
              </a:extLst>
            </p:cNvPr>
            <p:cNvSpPr txBox="1"/>
            <p:nvPr/>
          </p:nvSpPr>
          <p:spPr>
            <a:xfrm>
              <a:off x="8518567" y="3426798"/>
              <a:ext cx="1837266" cy="602841"/>
            </a:xfrm>
            <a:prstGeom prst="flowChartDocument">
              <a:avLst/>
            </a:prstGeom>
            <a:solidFill>
              <a:srgbClr val="034DA2"/>
            </a:solidFill>
            <a:ln>
              <a:solidFill>
                <a:srgbClr val="002060"/>
              </a:solidFill>
            </a:ln>
          </p:spPr>
          <p:txBody>
            <a:bodyPr wrap="square" rtlCol="0">
              <a:spAutoFit/>
            </a:bodyPr>
            <a:lstStyle/>
            <a:p>
              <a:pPr algn="ctr"/>
              <a:r>
                <a:rPr lang="el-GR" sz="1600" b="1" dirty="0">
                  <a:solidFill>
                    <a:schemeClr val="bg1"/>
                  </a:solidFill>
                </a:rPr>
                <a:t>Γενικός Μέσος Όρος Αξιολόγησης Διδακτικού Προσωπικού: 9,24</a:t>
              </a:r>
              <a:endParaRPr lang="en-US" sz="1600" b="1" dirty="0">
                <a:solidFill>
                  <a:schemeClr val="bg1"/>
                </a:solidFill>
              </a:endParaRPr>
            </a:p>
          </p:txBody>
        </p:sp>
        <p:pic>
          <p:nvPicPr>
            <p:cNvPr id="12" name="Picture 11">
              <a:extLst>
                <a:ext uri="{FF2B5EF4-FFF2-40B4-BE49-F238E27FC236}">
                  <a16:creationId xmlns:a16="http://schemas.microsoft.com/office/drawing/2014/main" id="{D6458BB6-031B-2E18-F636-45332B609063}"/>
                </a:ext>
              </a:extLst>
            </p:cNvPr>
            <p:cNvPicPr>
              <a:picLocks noChangeAspect="1"/>
            </p:cNvPicPr>
            <p:nvPr/>
          </p:nvPicPr>
          <p:blipFill>
            <a:blip r:embed="rId3"/>
            <a:stretch>
              <a:fillRect/>
            </a:stretch>
          </p:blipFill>
          <p:spPr>
            <a:xfrm>
              <a:off x="8525114" y="4093094"/>
              <a:ext cx="551153" cy="322819"/>
            </a:xfrm>
            <a:prstGeom prst="rect">
              <a:avLst/>
            </a:prstGeom>
          </p:spPr>
        </p:pic>
      </p:grpSp>
    </p:spTree>
    <p:extLst>
      <p:ext uri="{BB962C8B-B14F-4D97-AF65-F5344CB8AC3E}">
        <p14:creationId xmlns:p14="http://schemas.microsoft.com/office/powerpoint/2010/main" val="40830295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par>
                                <p:cTn id="8" presetID="22" presetClass="entr" presetSubtype="8"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left)">
                                      <p:cBhvr>
                                        <p:cTn id="10" dur="500"/>
                                        <p:tgtEl>
                                          <p:spTgt spid="9"/>
                                        </p:tgtEl>
                                      </p:cBhvr>
                                    </p:animEffect>
                                  </p:childTnLst>
                                </p:cTn>
                              </p:par>
                            </p:childTnLst>
                          </p:cTn>
                        </p:par>
                        <p:par>
                          <p:cTn id="11" fill="hold">
                            <p:stCondLst>
                              <p:cond delay="500"/>
                            </p:stCondLst>
                            <p:childTnLst>
                              <p:par>
                                <p:cTn id="12" presetID="53" presetClass="entr" presetSubtype="16"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par>
                                <p:cTn id="17" presetID="53" presetClass="entr" presetSubtype="16"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Έγγραφο" ma:contentTypeID="0x010100ECDDDAFF6CA6494BB9A76D6EF082445F" ma:contentTypeVersion="1" ma:contentTypeDescription="Δημιουργία νέου εγγράφου" ma:contentTypeScope="" ma:versionID="c4f59b79303d18c968b6dd5a4da34f49">
  <xsd:schema xmlns:xsd="http://www.w3.org/2001/XMLSchema" xmlns:xs="http://www.w3.org/2001/XMLSchema" xmlns:p="http://schemas.microsoft.com/office/2006/metadata/properties" xmlns:ns1="http://schemas.microsoft.com/sharepoint/v3" targetNamespace="http://schemas.microsoft.com/office/2006/metadata/properties" ma:root="true" ma:fieldsID="411b4437d7e41913fd45395c41a89079"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Ημερομηνία έναρξης χρονοδιαγράμματος" ma:description="" ma:hidden="true" ma:internalName="PublishingStartDate">
      <xsd:simpleType>
        <xsd:restriction base="dms:Unknown"/>
      </xsd:simpleType>
    </xsd:element>
    <xsd:element name="PublishingExpirationDate" ma:index="9" nillable="true" ma:displayName="Ημερομηνία λήξης χρονοδιαγράμματος"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Τύπος περιεχομένου"/>
        <xsd:element ref="dc:title" minOccurs="0" maxOccurs="1" ma:index="4" ma:displayName="Τίτλο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657EC612-A459-41E0-9BCB-985DF67218D2}"/>
</file>

<file path=customXml/itemProps2.xml><?xml version="1.0" encoding="utf-8"?>
<ds:datastoreItem xmlns:ds="http://schemas.openxmlformats.org/officeDocument/2006/customXml" ds:itemID="{BEFA60B9-9A09-4D22-89B5-AE1C5F81B7BC}"/>
</file>

<file path=customXml/itemProps3.xml><?xml version="1.0" encoding="utf-8"?>
<ds:datastoreItem xmlns:ds="http://schemas.openxmlformats.org/officeDocument/2006/customXml" ds:itemID="{5462B886-EB4D-487C-9699-6F76F0C3072F}"/>
</file>

<file path=docProps/app.xml><?xml version="1.0" encoding="utf-8"?>
<Properties xmlns="http://schemas.openxmlformats.org/officeDocument/2006/extended-properties" xmlns:vt="http://schemas.openxmlformats.org/officeDocument/2006/docPropsVTypes">
  <TotalTime>746</TotalTime>
  <Words>1130</Words>
  <Application>Microsoft Office PowerPoint</Application>
  <PresentationFormat>Widescreen</PresentationFormat>
  <Paragraphs>116</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Myriad Pro Cond</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Ηλίας Πεχλιβανίδης</dc:creator>
  <cp:lastModifiedBy>Ηλίας Πεχλιβανίδης</cp:lastModifiedBy>
  <cp:revision>71</cp:revision>
  <dcterms:created xsi:type="dcterms:W3CDTF">2023-11-24T13:41:23Z</dcterms:created>
  <dcterms:modified xsi:type="dcterms:W3CDTF">2023-11-27T12:19:03Z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0x010100ECDDDAFF6CA6494BB9A76D6EF082445F</vt:lpwstr>
  </property>
</Properties>
</file>